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4"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32" autoAdjust="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70D1C6-EC9F-458F-811E-A47B866C6394}"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FC0748-CB95-49A2-AB09-8EA980FF5F93}" type="slidenum">
              <a:rPr lang="en-US" smtClean="0"/>
              <a:t>‹#›</a:t>
            </a:fld>
            <a:endParaRPr lang="en-US"/>
          </a:p>
        </p:txBody>
      </p:sp>
    </p:spTree>
    <p:extLst>
      <p:ext uri="{BB962C8B-B14F-4D97-AF65-F5344CB8AC3E}">
        <p14:creationId xmlns:p14="http://schemas.microsoft.com/office/powerpoint/2010/main" val="2743565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C0748-CB95-49A2-AB09-8EA980FF5F93}" type="slidenum">
              <a:rPr lang="en-US" smtClean="0"/>
              <a:t>1</a:t>
            </a:fld>
            <a:endParaRPr lang="en-US"/>
          </a:p>
        </p:txBody>
      </p:sp>
    </p:spTree>
    <p:extLst>
      <p:ext uri="{BB962C8B-B14F-4D97-AF65-F5344CB8AC3E}">
        <p14:creationId xmlns:p14="http://schemas.microsoft.com/office/powerpoint/2010/main" val="859821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C0748-CB95-49A2-AB09-8EA980FF5F93}" type="slidenum">
              <a:rPr lang="en-US" smtClean="0"/>
              <a:t>9</a:t>
            </a:fld>
            <a:endParaRPr lang="en-US"/>
          </a:p>
        </p:txBody>
      </p:sp>
    </p:spTree>
    <p:extLst>
      <p:ext uri="{BB962C8B-B14F-4D97-AF65-F5344CB8AC3E}">
        <p14:creationId xmlns:p14="http://schemas.microsoft.com/office/powerpoint/2010/main" val="347593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5/19/2025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5/19/2025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56754"/>
            <a:ext cx="8791575" cy="3535681"/>
          </a:xfrm>
        </p:spPr>
        <p:txBody>
          <a:bodyPr>
            <a:normAutofit fontScale="90000"/>
          </a:bodyPr>
          <a:lstStyle/>
          <a:p>
            <a:br>
              <a:rPr lang="en-US" sz="4000" dirty="0"/>
            </a:br>
            <a:br>
              <a:rPr lang="en-US" sz="4000" dirty="0"/>
            </a:br>
            <a:br>
              <a:rPr lang="en-US" sz="4000" dirty="0"/>
            </a:br>
            <a:br>
              <a:rPr lang="en-US" sz="4000" dirty="0"/>
            </a:br>
            <a:br>
              <a:rPr lang="en-US" sz="4000" dirty="0"/>
            </a:br>
            <a:br>
              <a:rPr lang="en-US" sz="4000" dirty="0"/>
            </a:br>
            <a:r>
              <a:rPr lang="en-US" sz="4000" dirty="0"/>
              <a:t>EAST AND SOUTHERN AFRICA REGIONAL BRANCH OF THE INTERNATIONAL COUNCIL ON ARCHIVES (ESARBICA)</a:t>
            </a:r>
          </a:p>
        </p:txBody>
      </p:sp>
      <p:sp>
        <p:nvSpPr>
          <p:cNvPr id="3" name="Subtitle 2"/>
          <p:cNvSpPr>
            <a:spLocks noGrp="1"/>
          </p:cNvSpPr>
          <p:nvPr>
            <p:ph type="subTitle" idx="1"/>
          </p:nvPr>
        </p:nvSpPr>
        <p:spPr>
          <a:xfrm>
            <a:off x="1876424" y="3692435"/>
            <a:ext cx="8791575" cy="2669036"/>
          </a:xfrm>
        </p:spPr>
        <p:txBody>
          <a:bodyPr>
            <a:normAutofit/>
          </a:bodyPr>
          <a:lstStyle/>
          <a:p>
            <a:endParaRPr lang="en-US" sz="2800" dirty="0"/>
          </a:p>
          <a:p>
            <a:r>
              <a:rPr lang="en-US" sz="2800" dirty="0"/>
              <a:t>56 EXECUTIVE BOARD MEMBERS MEETING, PRETORIA, SOUTH AFRICA. 24</a:t>
            </a:r>
            <a:r>
              <a:rPr lang="en-US" sz="2800" baseline="30000" dirty="0"/>
              <a:t>th</a:t>
            </a:r>
            <a:r>
              <a:rPr lang="en-US" sz="2800" dirty="0"/>
              <a:t> to 26</a:t>
            </a:r>
            <a:r>
              <a:rPr lang="en-US" sz="2800" baseline="30000" dirty="0"/>
              <a:t>th</a:t>
            </a:r>
            <a:r>
              <a:rPr lang="en-US" sz="2800" dirty="0"/>
              <a:t> August 2022.</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241075" y="609600"/>
            <a:ext cx="3274468" cy="1166949"/>
          </a:xfrm>
          <a:prstGeom prst="rect">
            <a:avLst/>
          </a:prstGeom>
          <a:noFill/>
          <a:ln>
            <a:noFill/>
          </a:ln>
        </p:spPr>
      </p:pic>
    </p:spTree>
    <p:extLst>
      <p:ext uri="{BB962C8B-B14F-4D97-AF65-F5344CB8AC3E}">
        <p14:creationId xmlns:p14="http://schemas.microsoft.com/office/powerpoint/2010/main" val="71328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5251"/>
            <a:ext cx="9905998" cy="990600"/>
          </a:xfrm>
        </p:spPr>
        <p:txBody>
          <a:bodyPr>
            <a:normAutofit/>
          </a:bodyPr>
          <a:lstStyle/>
          <a:p>
            <a:pPr algn="ctr"/>
            <a:r>
              <a:rPr lang="en-US" sz="5400" dirty="0"/>
              <a:t>COUNTRY REPORT- KENYA</a:t>
            </a:r>
          </a:p>
        </p:txBody>
      </p:sp>
      <p:sp>
        <p:nvSpPr>
          <p:cNvPr id="3" name="Content Placeholder 2"/>
          <p:cNvSpPr>
            <a:spLocks noGrp="1"/>
          </p:cNvSpPr>
          <p:nvPr>
            <p:ph idx="1"/>
          </p:nvPr>
        </p:nvSpPr>
        <p:spPr>
          <a:xfrm>
            <a:off x="619432" y="942975"/>
            <a:ext cx="10427979" cy="5667375"/>
          </a:xfrm>
        </p:spPr>
        <p:txBody>
          <a:bodyPr>
            <a:normAutofit fontScale="92500" lnSpcReduction="20000"/>
          </a:bodyPr>
          <a:lstStyle/>
          <a:p>
            <a:pPr marL="0" indent="0">
              <a:buNone/>
            </a:pPr>
            <a:r>
              <a:rPr lang="en-US" sz="3200" b="1" dirty="0">
                <a:latin typeface="Arial Black" panose="020B0A04020102020204" pitchFamily="34" charset="0"/>
              </a:rPr>
              <a:t>I Must start by informing you that we just concluded our Presidential and General Elections which were held on 9</a:t>
            </a:r>
            <a:r>
              <a:rPr lang="en-US" sz="3200" b="1" baseline="30000" dirty="0">
                <a:latin typeface="Arial Black" panose="020B0A04020102020204" pitchFamily="34" charset="0"/>
              </a:rPr>
              <a:t>th</a:t>
            </a:r>
            <a:r>
              <a:rPr lang="en-US" sz="3200" b="1" dirty="0">
                <a:latin typeface="Arial Black" panose="020B0A04020102020204" pitchFamily="34" charset="0"/>
              </a:rPr>
              <a:t> August 2022, and the results were announced on 15</a:t>
            </a:r>
            <a:r>
              <a:rPr lang="en-US" sz="3200" b="1" baseline="30000" dirty="0">
                <a:latin typeface="Arial Black" panose="020B0A04020102020204" pitchFamily="34" charset="0"/>
              </a:rPr>
              <a:t>th</a:t>
            </a:r>
            <a:r>
              <a:rPr lang="en-US" sz="3200" b="1" dirty="0">
                <a:latin typeface="Arial Black" panose="020B0A04020102020204" pitchFamily="34" charset="0"/>
              </a:rPr>
              <a:t> August 2022 almost one week after voting. As you have all heard, The Deputy President Dr. William Ruto won the election but his closest rival Mr. Raila Odinga has moved to court to challenge the result, we shall have almost one month of the best lawyers arguing in the supreme court before we know the  verdict, winner and the President of Kenya</a:t>
            </a:r>
            <a:r>
              <a:rPr lang="en-US" dirty="0"/>
              <a:t>.</a:t>
            </a:r>
          </a:p>
        </p:txBody>
      </p:sp>
    </p:spTree>
    <p:extLst>
      <p:ext uri="{BB962C8B-B14F-4D97-AF65-F5344CB8AC3E}">
        <p14:creationId xmlns:p14="http://schemas.microsoft.com/office/powerpoint/2010/main" val="422832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141413" y="572799"/>
            <a:ext cx="9905998" cy="45719"/>
          </a:xfrm>
        </p:spPr>
        <p:txBody>
          <a:bodyPr>
            <a:normAutofit fontScale="90000"/>
          </a:bodyPr>
          <a:lstStyle/>
          <a:p>
            <a:r>
              <a:rPr lang="en-US" dirty="0"/>
              <a:t>T</a:t>
            </a:r>
          </a:p>
        </p:txBody>
      </p:sp>
      <p:sp>
        <p:nvSpPr>
          <p:cNvPr id="3" name="Content Placeholder 2"/>
          <p:cNvSpPr>
            <a:spLocks noGrp="1"/>
          </p:cNvSpPr>
          <p:nvPr>
            <p:ph idx="1"/>
          </p:nvPr>
        </p:nvSpPr>
        <p:spPr>
          <a:xfrm>
            <a:off x="1141412" y="209550"/>
            <a:ext cx="10423571" cy="6505575"/>
          </a:xfrm>
        </p:spPr>
        <p:txBody>
          <a:bodyPr>
            <a:normAutofit/>
          </a:bodyPr>
          <a:lstStyle/>
          <a:p>
            <a:pPr marL="0" indent="0">
              <a:buNone/>
            </a:pPr>
            <a:r>
              <a:rPr lang="en-US" sz="2800" b="1" dirty="0">
                <a:latin typeface="Arial Black" panose="020B0A04020102020204" pitchFamily="34" charset="0"/>
              </a:rPr>
              <a:t>On the other hand since our last meeting, the following have taken place in the Archival fraternity. </a:t>
            </a:r>
          </a:p>
          <a:p>
            <a:pPr marL="514350" indent="-514350">
              <a:buAutoNum type="arabicPeriod"/>
            </a:pPr>
            <a:r>
              <a:rPr lang="en-US" sz="2800" b="1" dirty="0">
                <a:latin typeface="Arial Black" panose="020B0A04020102020204" pitchFamily="34" charset="0"/>
              </a:rPr>
              <a:t>UHURU GARGENS MONUMENT AND MESEUM</a:t>
            </a:r>
          </a:p>
          <a:p>
            <a:pPr marL="0" indent="0">
              <a:buNone/>
            </a:pPr>
            <a:r>
              <a:rPr lang="en-US" sz="2800" b="1" dirty="0">
                <a:latin typeface="Arial Black" panose="020B0A04020102020204" pitchFamily="34" charset="0"/>
              </a:rPr>
              <a:t>Last month the President of Kenya, H.E Uhuru Kenyatta, inaugurated and opened to the public the newly built Uhuru gardens Monument and Museums.</a:t>
            </a:r>
          </a:p>
          <a:p>
            <a:pPr marL="0" indent="0">
              <a:buNone/>
            </a:pPr>
            <a:r>
              <a:rPr lang="en-US" sz="2800" b="1" dirty="0">
                <a:latin typeface="Arial Black" panose="020B0A04020102020204" pitchFamily="34" charset="0"/>
              </a:rPr>
              <a:t>Mr. wato is currently overseeing the stocking and building content to the Archives section of the museum.</a:t>
            </a:r>
          </a:p>
        </p:txBody>
      </p:sp>
    </p:spTree>
    <p:extLst>
      <p:ext uri="{BB962C8B-B14F-4D97-AF65-F5344CB8AC3E}">
        <p14:creationId xmlns:p14="http://schemas.microsoft.com/office/powerpoint/2010/main" val="357674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
            <a:ext cx="9905998" cy="1001486"/>
          </a:xfrm>
        </p:spPr>
        <p:txBody>
          <a:bodyPr/>
          <a:lstStyle/>
          <a:p>
            <a:r>
              <a:rPr lang="en-US" dirty="0"/>
              <a:t>                    </a:t>
            </a:r>
          </a:p>
        </p:txBody>
      </p:sp>
      <p:sp>
        <p:nvSpPr>
          <p:cNvPr id="3" name="Content Placeholder 2"/>
          <p:cNvSpPr>
            <a:spLocks noGrp="1"/>
          </p:cNvSpPr>
          <p:nvPr>
            <p:ph idx="1"/>
          </p:nvPr>
        </p:nvSpPr>
        <p:spPr>
          <a:xfrm>
            <a:off x="1141412" y="705394"/>
            <a:ext cx="9905999" cy="5913120"/>
          </a:xfrm>
        </p:spPr>
        <p:txBody>
          <a:bodyPr>
            <a:normAutofit/>
          </a:bodyPr>
          <a:lstStyle/>
          <a:p>
            <a:r>
              <a:rPr lang="en-US" sz="4000" b="1" u="sng" dirty="0">
                <a:latin typeface="Arial Black" panose="020B0A04020102020204" pitchFamily="34" charset="0"/>
              </a:rPr>
              <a:t>2. COVID 19 PANDEMIC </a:t>
            </a:r>
          </a:p>
          <a:p>
            <a:r>
              <a:rPr lang="en-US" sz="2800" dirty="0">
                <a:latin typeface="Arial Black" panose="020B0A04020102020204" pitchFamily="34" charset="0"/>
              </a:rPr>
              <a:t>The Pandemic caused the National Archives just like all other institutions to close down. We worked from home and ESARBICA was able to hold the 55</a:t>
            </a:r>
            <a:r>
              <a:rPr lang="en-US" sz="2800" baseline="30000" dirty="0">
                <a:latin typeface="Arial Black" panose="020B0A04020102020204" pitchFamily="34" charset="0"/>
              </a:rPr>
              <a:t>th</a:t>
            </a:r>
            <a:r>
              <a:rPr lang="en-US" sz="2800" dirty="0">
                <a:latin typeface="Arial Black" panose="020B0A04020102020204" pitchFamily="34" charset="0"/>
              </a:rPr>
              <a:t> General Conference and Board meeting virtually and physically in Maputo, Mozambique. I must congratulate Mozambique for attaining this fate in the middle of the crisis. CONGRATURATIONS MOZAMBIQUE AGAIN.</a:t>
            </a:r>
          </a:p>
        </p:txBody>
      </p:sp>
    </p:spTree>
    <p:extLst>
      <p:ext uri="{BB962C8B-B14F-4D97-AF65-F5344CB8AC3E}">
        <p14:creationId xmlns:p14="http://schemas.microsoft.com/office/powerpoint/2010/main" val="4207084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
            <a:ext cx="9905998" cy="528918"/>
          </a:xfrm>
        </p:spPr>
        <p:txBody>
          <a:bodyPr>
            <a:normAutofit fontScale="90000"/>
          </a:bodyPr>
          <a:lstStyle/>
          <a:p>
            <a:r>
              <a:rPr lang="en-US" dirty="0"/>
              <a:t>3. </a:t>
            </a:r>
            <a:r>
              <a:rPr lang="en-US" b="1" dirty="0"/>
              <a:t>Digitization of Archival Materials</a:t>
            </a:r>
            <a:endParaRPr lang="en-US" dirty="0"/>
          </a:p>
        </p:txBody>
      </p:sp>
      <p:sp>
        <p:nvSpPr>
          <p:cNvPr id="3" name="Content Placeholder 2"/>
          <p:cNvSpPr>
            <a:spLocks noGrp="1"/>
          </p:cNvSpPr>
          <p:nvPr>
            <p:ph idx="1"/>
          </p:nvPr>
        </p:nvSpPr>
        <p:spPr>
          <a:xfrm>
            <a:off x="1141412" y="528919"/>
            <a:ext cx="9905999" cy="5262282"/>
          </a:xfrm>
        </p:spPr>
        <p:txBody>
          <a:bodyPr>
            <a:normAutofit/>
          </a:bodyPr>
          <a:lstStyle/>
          <a:p>
            <a:r>
              <a:rPr lang="en-US" dirty="0">
                <a:latin typeface="Arial Black" panose="020B0A04020102020204" pitchFamily="34" charset="0"/>
              </a:rPr>
              <a:t>In its endeavor to provide archival and records service to the Public, Kenya National Archives and Documentation Service(KNADS) have digitized about 2 million documents in the last two years, one million per year. This has been done with minimal budget as we had no provisions provided for this exercise, but we used the resources in our possession i.e. human, workstations and the records themselves, these are not many, but all I'm saying is that you don’t have to have a huge budget to do something, you can start with what you have.</a:t>
            </a:r>
          </a:p>
        </p:txBody>
      </p:sp>
    </p:spTree>
    <p:extLst>
      <p:ext uri="{BB962C8B-B14F-4D97-AF65-F5344CB8AC3E}">
        <p14:creationId xmlns:p14="http://schemas.microsoft.com/office/powerpoint/2010/main" val="3045050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29" y="-188258"/>
            <a:ext cx="11429999" cy="941294"/>
          </a:xfrm>
        </p:spPr>
        <p:txBody>
          <a:bodyPr>
            <a:normAutofit fontScale="90000"/>
          </a:bodyPr>
          <a:lstStyle/>
          <a:p>
            <a:pPr lvl="0"/>
            <a:br>
              <a:rPr lang="en-US" dirty="0"/>
            </a:br>
            <a:br>
              <a:rPr lang="en-US" dirty="0"/>
            </a:br>
            <a:r>
              <a:rPr lang="en-US" sz="3100" dirty="0">
                <a:latin typeface="Arial Black" panose="020B0A04020102020204" pitchFamily="34" charset="0"/>
              </a:rPr>
              <a:t>4. </a:t>
            </a:r>
            <a:r>
              <a:rPr lang="en-US" b="1" dirty="0">
                <a:latin typeface="Arial Black" panose="020B0A04020102020204" pitchFamily="34" charset="0"/>
              </a:rPr>
              <a:t>Streaming Records in the Public Service</a:t>
            </a:r>
            <a:br>
              <a:rPr lang="en-US" sz="3100" dirty="0">
                <a:latin typeface="Arial Black" panose="020B0A04020102020204" pitchFamily="34" charset="0"/>
              </a:rPr>
            </a:br>
            <a:endParaRPr lang="en-US" sz="3100" dirty="0">
              <a:latin typeface="Arial Black" panose="020B0A04020102020204" pitchFamily="34" charset="0"/>
            </a:endParaRPr>
          </a:p>
        </p:txBody>
      </p:sp>
      <p:sp>
        <p:nvSpPr>
          <p:cNvPr id="3" name="Content Placeholder 2"/>
          <p:cNvSpPr>
            <a:spLocks noGrp="1"/>
          </p:cNvSpPr>
          <p:nvPr>
            <p:ph idx="1"/>
          </p:nvPr>
        </p:nvSpPr>
        <p:spPr>
          <a:xfrm>
            <a:off x="1141412" y="753036"/>
            <a:ext cx="9905999" cy="5038165"/>
          </a:xfrm>
        </p:spPr>
        <p:txBody>
          <a:bodyPr>
            <a:normAutofit fontScale="92500" lnSpcReduction="10000"/>
          </a:bodyPr>
          <a:lstStyle/>
          <a:p>
            <a:r>
              <a:rPr lang="en-US" dirty="0">
                <a:latin typeface="Arial Black" panose="020B0A04020102020204" pitchFamily="34" charset="0"/>
              </a:rPr>
              <a:t>Kenya through the HUDUMA CENTRES spread across the country </a:t>
            </a:r>
            <a:r>
              <a:rPr lang="en-US" dirty="0" err="1">
                <a:latin typeface="Arial Black" panose="020B0A04020102020204" pitchFamily="34" charset="0"/>
              </a:rPr>
              <a:t>im</a:t>
            </a:r>
            <a:r>
              <a:rPr lang="en-US" dirty="0">
                <a:latin typeface="Arial Black" panose="020B0A04020102020204" pitchFamily="34" charset="0"/>
              </a:rPr>
              <a:t> the former post office buildings has started online services to its citizens, if you want most of the Government services, you just have to visit the Huduma center near you and you'll be served or log in using your phone to eCitizen and you will find most of the services you may require like renewal of Driving licenses, booking of inspection of vehicles, transfer of motor vehicle to a third party , Title deed search, etc. </a:t>
            </a:r>
          </a:p>
          <a:p>
            <a:r>
              <a:rPr lang="en-US" dirty="0">
                <a:latin typeface="Arial Black" panose="020B0A04020102020204" pitchFamily="34" charset="0"/>
              </a:rPr>
              <a:t>In order for Archives to stay relevant in this digital world , we have to come in strongly and assist with the information in our custody</a:t>
            </a:r>
            <a:r>
              <a:rPr lang="en-US" dirty="0"/>
              <a:t>.</a:t>
            </a:r>
          </a:p>
        </p:txBody>
      </p:sp>
    </p:spTree>
    <p:extLst>
      <p:ext uri="{BB962C8B-B14F-4D97-AF65-F5344CB8AC3E}">
        <p14:creationId xmlns:p14="http://schemas.microsoft.com/office/powerpoint/2010/main" val="3833669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73892"/>
            <a:ext cx="9905998" cy="812800"/>
          </a:xfrm>
        </p:spPr>
        <p:txBody>
          <a:bodyPr>
            <a:normAutofit fontScale="90000"/>
          </a:bodyPr>
          <a:lstStyle/>
          <a:p>
            <a:r>
              <a:rPr lang="en-US" dirty="0"/>
              <a:t>REVIEW OF THE PUBLIC ARCHIVES AND DOCUMENTATION SERVICE ACT, CAP 19</a:t>
            </a:r>
          </a:p>
        </p:txBody>
      </p:sp>
      <p:sp>
        <p:nvSpPr>
          <p:cNvPr id="3" name="Content Placeholder 2"/>
          <p:cNvSpPr>
            <a:spLocks noGrp="1"/>
          </p:cNvSpPr>
          <p:nvPr>
            <p:ph idx="1"/>
          </p:nvPr>
        </p:nvSpPr>
        <p:spPr>
          <a:xfrm>
            <a:off x="1141412" y="1016000"/>
            <a:ext cx="9905999" cy="5440218"/>
          </a:xfrm>
        </p:spPr>
        <p:txBody>
          <a:bodyPr>
            <a:normAutofit lnSpcReduction="10000"/>
          </a:bodyPr>
          <a:lstStyle/>
          <a:p>
            <a:r>
              <a:rPr lang="en-US" dirty="0"/>
              <a:t>The Public Archives and Documentation Service Act, CAP 19 was revised and ratified by the Kenyan cabinet in May, 2022. However, the Parliament was going to recess awaiting the General Elections which were held in 9</a:t>
            </a:r>
            <a:r>
              <a:rPr lang="en-US" baseline="30000" dirty="0"/>
              <a:t>th</a:t>
            </a:r>
            <a:r>
              <a:rPr lang="en-US" dirty="0"/>
              <a:t> August 2022, that meant that the bill has not been discussed and its awaiting the next parliament for it to be discussed.</a:t>
            </a:r>
          </a:p>
          <a:p>
            <a:r>
              <a:rPr lang="en-US" dirty="0"/>
              <a:t>In the new law, it has been proposed that the Archives will be headed by a Director General and their will be 5 directors under that office as follows:-</a:t>
            </a:r>
          </a:p>
          <a:p>
            <a:r>
              <a:rPr lang="en-US" dirty="0"/>
              <a:t>1. Director, National Archives and Documentation Service</a:t>
            </a:r>
          </a:p>
          <a:p>
            <a:r>
              <a:rPr lang="en-US" dirty="0"/>
              <a:t>2. Director, Records Management Services</a:t>
            </a:r>
          </a:p>
          <a:p>
            <a:r>
              <a:rPr lang="en-US" dirty="0"/>
              <a:t>3. Director, Presidential Archives services.</a:t>
            </a:r>
          </a:p>
          <a:p>
            <a:r>
              <a:rPr lang="en-US" dirty="0"/>
              <a:t>4. Director, County Records services</a:t>
            </a:r>
          </a:p>
          <a:p>
            <a:endParaRPr lang="en-US" dirty="0"/>
          </a:p>
          <a:p>
            <a:endParaRPr lang="en-US" dirty="0"/>
          </a:p>
        </p:txBody>
      </p:sp>
    </p:spTree>
    <p:extLst>
      <p:ext uri="{BB962C8B-B14F-4D97-AF65-F5344CB8AC3E}">
        <p14:creationId xmlns:p14="http://schemas.microsoft.com/office/powerpoint/2010/main" val="744147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71718"/>
            <a:ext cx="9905998" cy="869576"/>
          </a:xfrm>
        </p:spPr>
        <p:txBody>
          <a:bodyPr>
            <a:normAutofit fontScale="90000"/>
          </a:bodyPr>
          <a:lstStyle/>
          <a:p>
            <a:r>
              <a:rPr lang="en-US" b="1" u="sng" dirty="0"/>
              <a:t>5. Challenges</a:t>
            </a:r>
            <a:br>
              <a:rPr lang="en-US" dirty="0"/>
            </a:br>
            <a:endParaRPr lang="en-US" dirty="0"/>
          </a:p>
        </p:txBody>
      </p:sp>
      <p:sp>
        <p:nvSpPr>
          <p:cNvPr id="3" name="Content Placeholder 2"/>
          <p:cNvSpPr>
            <a:spLocks noGrp="1"/>
          </p:cNvSpPr>
          <p:nvPr>
            <p:ph idx="1"/>
          </p:nvPr>
        </p:nvSpPr>
        <p:spPr>
          <a:xfrm>
            <a:off x="1141412" y="591671"/>
            <a:ext cx="10494776" cy="5199530"/>
          </a:xfrm>
        </p:spPr>
        <p:txBody>
          <a:bodyPr>
            <a:normAutofit lnSpcReduction="10000"/>
          </a:bodyPr>
          <a:lstStyle/>
          <a:p>
            <a:r>
              <a:rPr lang="en-US" b="1"/>
              <a:t>Inadequate funding</a:t>
            </a:r>
          </a:p>
          <a:p>
            <a:r>
              <a:rPr lang="en-US" sz="2800">
                <a:latin typeface="Arial Black" panose="020B0A04020102020204" pitchFamily="34" charset="0"/>
              </a:rPr>
              <a:t>In order to implement fully the Public Archives and Documentation service Act Cap 19, laws of Kenya, the department requires adequate funding. Mostly in establishing/ Strengthening preservation methods, Acquisition of new information materials, publicity and sensitization of ministries on the requirement of Cap 19. The funding for these activities have been limited making it difficult for the department to achieve its target.</a:t>
            </a:r>
          </a:p>
          <a:p>
            <a:endParaRPr lang="en-US" dirty="0"/>
          </a:p>
        </p:txBody>
      </p:sp>
    </p:spTree>
    <p:extLst>
      <p:ext uri="{BB962C8B-B14F-4D97-AF65-F5344CB8AC3E}">
        <p14:creationId xmlns:p14="http://schemas.microsoft.com/office/powerpoint/2010/main" val="2054997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79295"/>
            <a:ext cx="9905998" cy="654424"/>
          </a:xfrm>
        </p:spPr>
        <p:txBody>
          <a:bodyPr/>
          <a:lstStyle/>
          <a:p>
            <a:r>
              <a:rPr lang="en-US" dirty="0"/>
              <a:t>5. Challenges</a:t>
            </a:r>
          </a:p>
        </p:txBody>
      </p:sp>
      <p:sp>
        <p:nvSpPr>
          <p:cNvPr id="3" name="Content Placeholder 2"/>
          <p:cNvSpPr>
            <a:spLocks noGrp="1"/>
          </p:cNvSpPr>
          <p:nvPr>
            <p:ph idx="1"/>
          </p:nvPr>
        </p:nvSpPr>
        <p:spPr>
          <a:xfrm>
            <a:off x="648354" y="717176"/>
            <a:ext cx="10312305" cy="16934331"/>
          </a:xfrm>
        </p:spPr>
        <p:txBody>
          <a:bodyPr>
            <a:normAutofit/>
          </a:bodyPr>
          <a:lstStyle/>
          <a:p>
            <a:r>
              <a:rPr lang="en-US" sz="2800" dirty="0">
                <a:latin typeface="Arial Black" panose="020B0A04020102020204" pitchFamily="34" charset="0"/>
              </a:rPr>
              <a:t>Human Resource.</a:t>
            </a:r>
          </a:p>
          <a:p>
            <a:pPr lvl="0"/>
            <a:r>
              <a:rPr lang="en-US" sz="2800" dirty="0">
                <a:latin typeface="Arial Black" panose="020B0A04020102020204" pitchFamily="34" charset="0"/>
              </a:rPr>
              <a:t>There is a major staff constraint that has resulted in a negative impact on the department’s performance.  KNADS has a staff establishment of eight hundred and sixty six (866) that was approved in the 2015 by the Public Service Commission. This establishment can meet the needs of the department in service delivery, but they are yet to be recruited, most of our members are now old and they continued to retire from the public service leaving the department with a workforce of less than 90.</a:t>
            </a:r>
            <a:endParaRPr lang="en-US" dirty="0"/>
          </a:p>
        </p:txBody>
      </p:sp>
    </p:spTree>
    <p:extLst>
      <p:ext uri="{BB962C8B-B14F-4D97-AF65-F5344CB8AC3E}">
        <p14:creationId xmlns:p14="http://schemas.microsoft.com/office/powerpoint/2010/main" val="4014787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353</TotalTime>
  <Words>834</Words>
  <Application>Microsoft Office PowerPoint</Application>
  <PresentationFormat>Widescreen</PresentationFormat>
  <Paragraphs>33</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Black</vt:lpstr>
      <vt:lpstr>Calibri</vt:lpstr>
      <vt:lpstr>Tw Cen MT</vt:lpstr>
      <vt:lpstr>Circuit</vt:lpstr>
      <vt:lpstr>      EAST AND SOUTHERN AFRICA REGIONAL BRANCH OF THE INTERNATIONAL COUNCIL ON ARCHIVES (ESARBICA)</vt:lpstr>
      <vt:lpstr>COUNTRY REPORT- KENYA</vt:lpstr>
      <vt:lpstr>T</vt:lpstr>
      <vt:lpstr>                    </vt:lpstr>
      <vt:lpstr>3. Digitization of Archival Materials</vt:lpstr>
      <vt:lpstr>  4. Streaming Records in the Public Service </vt:lpstr>
      <vt:lpstr>REVIEW OF THE PUBLIC ARCHIVES AND DOCUMENTATION SERVICE ACT, CAP 19</vt:lpstr>
      <vt:lpstr>5. Challenges </vt:lpstr>
      <vt:lpstr>5. Challenges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Intergovernmental consultative forum on transfer of public records and information for the defunct local authorities.</dc:title>
  <dc:creator>USER</dc:creator>
  <cp:lastModifiedBy>Owethu Angela K Sebolao</cp:lastModifiedBy>
  <cp:revision>26</cp:revision>
  <dcterms:created xsi:type="dcterms:W3CDTF">2022-03-09T13:09:45Z</dcterms:created>
  <dcterms:modified xsi:type="dcterms:W3CDTF">2025-05-19T20:04:52Z</dcterms:modified>
</cp:coreProperties>
</file>