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25"/>
  </p:notesMasterIdLst>
  <p:handoutMasterIdLst>
    <p:handoutMasterId r:id="rId26"/>
  </p:handoutMasterIdLst>
  <p:sldIdLst>
    <p:sldId id="256" r:id="rId2"/>
    <p:sldId id="257" r:id="rId3"/>
    <p:sldId id="403" r:id="rId4"/>
    <p:sldId id="406" r:id="rId5"/>
    <p:sldId id="430" r:id="rId6"/>
    <p:sldId id="407" r:id="rId7"/>
    <p:sldId id="408" r:id="rId8"/>
    <p:sldId id="433" r:id="rId9"/>
    <p:sldId id="415" r:id="rId10"/>
    <p:sldId id="414" r:id="rId11"/>
    <p:sldId id="432" r:id="rId12"/>
    <p:sldId id="431" r:id="rId13"/>
    <p:sldId id="429" r:id="rId14"/>
    <p:sldId id="427" r:id="rId15"/>
    <p:sldId id="411" r:id="rId16"/>
    <p:sldId id="418" r:id="rId17"/>
    <p:sldId id="435" r:id="rId18"/>
    <p:sldId id="419" r:id="rId19"/>
    <p:sldId id="441" r:id="rId20"/>
    <p:sldId id="443" r:id="rId21"/>
    <p:sldId id="423" r:id="rId22"/>
    <p:sldId id="426" r:id="rId23"/>
    <p:sldId id="40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81B"/>
    <a:srgbClr val="00FF00"/>
    <a:srgbClr val="30F055"/>
    <a:srgbClr val="B77727"/>
    <a:srgbClr val="CAA53B"/>
    <a:srgbClr val="A99F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272223-35B3-4113-8803-6E7C0A44A2EE}" v="6" dt="2022-08-16T08:46:24.2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55" autoAdjust="0"/>
    <p:restoredTop sz="93979" autoAdjust="0"/>
  </p:normalViewPr>
  <p:slideViewPr>
    <p:cSldViewPr>
      <p:cViewPr varScale="1">
        <p:scale>
          <a:sx n="69" d="100"/>
          <a:sy n="69" d="100"/>
        </p:scale>
        <p:origin x="133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z="1000" dirty="0">
                <a:latin typeface="Gill Sans"/>
                <a:cs typeface="Gill Sans"/>
              </a:rPr>
              <a:t>DEPARTMENT OF ARTS AND CULTURE</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E16C21B-0325-4197-9D69-0B346D28B477}" type="datetime1">
              <a:rPr lang="en-US" sz="900" smtClean="0">
                <a:latin typeface="Gill Sans"/>
              </a:rPr>
              <a:t>5/19/2025</a:t>
            </a:fld>
            <a:endParaRPr lang="en-US" sz="900" dirty="0">
              <a:latin typeface="Gill Sans"/>
              <a:cs typeface="Gill Sans"/>
            </a:endParaRPr>
          </a:p>
        </p:txBody>
      </p:sp>
      <p:sp>
        <p:nvSpPr>
          <p:cNvPr id="4" name="Footer Placeholder 3"/>
          <p:cNvSpPr>
            <a:spLocks noGrp="1"/>
          </p:cNvSpPr>
          <p:nvPr>
            <p:ph type="ftr" sz="quarter" idx="2"/>
          </p:nvPr>
        </p:nvSpPr>
        <p:spPr>
          <a:xfrm>
            <a:off x="0" y="8686800"/>
            <a:ext cx="2971800" cy="457200"/>
          </a:xfrm>
          <a:prstGeom prst="rect">
            <a:avLst/>
          </a:prstGeom>
        </p:spPr>
        <p:txBody>
          <a:bodyPr vert="horz" lIns="91440" tIns="45720" rIns="91440" bIns="45720" rtlCol="0" anchor="t"/>
          <a:lstStyle>
            <a:lvl1pPr algn="l">
              <a:defRPr sz="1200"/>
            </a:lvl1pPr>
          </a:lstStyle>
          <a:p>
            <a:r>
              <a:rPr lang="en-US" sz="900" dirty="0">
                <a:latin typeface="Calibri (Body)"/>
                <a:cs typeface="Calibri (Body)"/>
              </a:rPr>
              <a:t>INSERT YOUR THEME HERE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t"/>
          <a:lstStyle>
            <a:lvl1pPr algn="r">
              <a:defRPr sz="1200"/>
            </a:lvl1pPr>
          </a:lstStyle>
          <a:p>
            <a:fld id="{CD67EF3C-C429-054A-8787-30F50F0F2813}" type="slidenum">
              <a:rPr lang="en-US" sz="900" smtClean="0">
                <a:latin typeface="Gill Sans"/>
                <a:cs typeface="Gill Sans"/>
              </a:rPr>
              <a:pPr/>
              <a:t>‹#›</a:t>
            </a:fld>
            <a:endParaRPr lang="en-US" sz="900" dirty="0">
              <a:latin typeface="Gill Sans"/>
              <a:cs typeface="Gill Sans"/>
            </a:endParaRPr>
          </a:p>
        </p:txBody>
      </p:sp>
    </p:spTree>
    <p:extLst>
      <p:ext uri="{BB962C8B-B14F-4D97-AF65-F5344CB8AC3E}">
        <p14:creationId xmlns:p14="http://schemas.microsoft.com/office/powerpoint/2010/main" val="1000952393"/>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DEPARTMENT OF ARTS AND CULTURE</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4456EB-24EA-4641-BC13-BDF242EB6096}" type="datetime1">
              <a:rPr lang="en-US" smtClean="0"/>
              <a:t>5/19/2025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0E4B56-0DDA-AA4D-BBA2-B941666BDE94}" type="slidenum">
              <a:rPr lang="en-US" smtClean="0"/>
              <a:pPr/>
              <a:t>‹#›</a:t>
            </a:fld>
            <a:endParaRPr lang="en-US" dirty="0"/>
          </a:p>
        </p:txBody>
      </p:sp>
    </p:spTree>
    <p:extLst>
      <p:ext uri="{BB962C8B-B14F-4D97-AF65-F5344CB8AC3E}">
        <p14:creationId xmlns:p14="http://schemas.microsoft.com/office/powerpoint/2010/main" val="1305099193"/>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Header Placeholder 3"/>
          <p:cNvSpPr>
            <a:spLocks noGrp="1"/>
          </p:cNvSpPr>
          <p:nvPr>
            <p:ph type="hdr" sz="quarter" idx="10"/>
          </p:nvPr>
        </p:nvSpPr>
        <p:spPr/>
        <p:txBody>
          <a:bodyPr/>
          <a:lstStyle/>
          <a:p>
            <a:r>
              <a:rPr lang="en-US" dirty="0"/>
              <a:t>DEPARTMENT OF ARTS AND CULTURE</a:t>
            </a:r>
          </a:p>
        </p:txBody>
      </p:sp>
      <p:sp>
        <p:nvSpPr>
          <p:cNvPr id="5" name="Date Placeholder 4"/>
          <p:cNvSpPr>
            <a:spLocks noGrp="1"/>
          </p:cNvSpPr>
          <p:nvPr>
            <p:ph type="dt" idx="11"/>
          </p:nvPr>
        </p:nvSpPr>
        <p:spPr/>
        <p:txBody>
          <a:bodyPr/>
          <a:lstStyle/>
          <a:p>
            <a:fld id="{B4A5FDB5-ED59-4627-8B77-F36B32D3672F}" type="datetime1">
              <a:rPr lang="en-US" smtClean="0"/>
              <a:t>5/19/2025</a:t>
            </a:fld>
            <a:endParaRPr lang="en-US" dirty="0"/>
          </a:p>
        </p:txBody>
      </p:sp>
      <p:sp>
        <p:nvSpPr>
          <p:cNvPr id="6" name="Slide Number Placeholder 5"/>
          <p:cNvSpPr>
            <a:spLocks noGrp="1"/>
          </p:cNvSpPr>
          <p:nvPr>
            <p:ph type="sldNum" sz="quarter" idx="12"/>
          </p:nvPr>
        </p:nvSpPr>
        <p:spPr/>
        <p:txBody>
          <a:bodyPr/>
          <a:lstStyle/>
          <a:p>
            <a:fld id="{B90E4B56-0DDA-AA4D-BBA2-B941666BDE94}" type="slidenum">
              <a:rPr lang="en-US" smtClean="0"/>
              <a:pPr/>
              <a:t>2</a:t>
            </a:fld>
            <a:endParaRPr lang="en-US" dirty="0"/>
          </a:p>
        </p:txBody>
      </p:sp>
    </p:spTree>
    <p:extLst>
      <p:ext uri="{BB962C8B-B14F-4D97-AF65-F5344CB8AC3E}">
        <p14:creationId xmlns:p14="http://schemas.microsoft.com/office/powerpoint/2010/main" val="4246847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Header Placeholder 3"/>
          <p:cNvSpPr>
            <a:spLocks noGrp="1"/>
          </p:cNvSpPr>
          <p:nvPr>
            <p:ph type="hdr" sz="quarter" idx="10"/>
          </p:nvPr>
        </p:nvSpPr>
        <p:spPr/>
        <p:txBody>
          <a:bodyPr/>
          <a:lstStyle/>
          <a:p>
            <a:r>
              <a:rPr lang="en-US" dirty="0"/>
              <a:t>DEPARTMENT OF ARTS AND CULTURE</a:t>
            </a:r>
          </a:p>
        </p:txBody>
      </p:sp>
      <p:sp>
        <p:nvSpPr>
          <p:cNvPr id="5" name="Date Placeholder 4"/>
          <p:cNvSpPr>
            <a:spLocks noGrp="1"/>
          </p:cNvSpPr>
          <p:nvPr>
            <p:ph type="dt" idx="11"/>
          </p:nvPr>
        </p:nvSpPr>
        <p:spPr/>
        <p:txBody>
          <a:bodyPr/>
          <a:lstStyle/>
          <a:p>
            <a:fld id="{12A4030D-E5EB-47A7-B33B-0BA290268D82}" type="datetime1">
              <a:rPr lang="en-US" smtClean="0"/>
              <a:t>5/19/2025</a:t>
            </a:fld>
            <a:endParaRPr lang="en-US" dirty="0"/>
          </a:p>
        </p:txBody>
      </p:sp>
      <p:sp>
        <p:nvSpPr>
          <p:cNvPr id="6" name="Slide Number Placeholder 5"/>
          <p:cNvSpPr>
            <a:spLocks noGrp="1"/>
          </p:cNvSpPr>
          <p:nvPr>
            <p:ph type="sldNum" sz="quarter" idx="12"/>
          </p:nvPr>
        </p:nvSpPr>
        <p:spPr/>
        <p:txBody>
          <a:bodyPr/>
          <a:lstStyle/>
          <a:p>
            <a:fld id="{B90E4B56-0DDA-AA4D-BBA2-B941666BDE94}" type="slidenum">
              <a:rPr lang="en-US" smtClean="0"/>
              <a:pPr/>
              <a:t>23</a:t>
            </a:fld>
            <a:endParaRPr lang="en-US" dirty="0"/>
          </a:p>
        </p:txBody>
      </p:sp>
    </p:spTree>
    <p:extLst>
      <p:ext uri="{BB962C8B-B14F-4D97-AF65-F5344CB8AC3E}">
        <p14:creationId xmlns:p14="http://schemas.microsoft.com/office/powerpoint/2010/main" val="1284556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2743200"/>
            <a:ext cx="9144000" cy="1828800"/>
          </a:xfrm>
          <a:prstGeom prst="rect">
            <a:avLst/>
          </a:prstGeom>
          <a:solidFill>
            <a:srgbClr val="F5981B"/>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solidFill>
                <a:srgbClr val="F5981B"/>
              </a:solidFill>
            </a:endParaRPr>
          </a:p>
        </p:txBody>
      </p:sp>
      <p:sp>
        <p:nvSpPr>
          <p:cNvPr id="2" name="Title 1"/>
          <p:cNvSpPr>
            <a:spLocks noGrp="1"/>
          </p:cNvSpPr>
          <p:nvPr>
            <p:ph type="ctrTitle" hasCustomPrompt="1"/>
          </p:nvPr>
        </p:nvSpPr>
        <p:spPr>
          <a:xfrm>
            <a:off x="3163246" y="2986408"/>
            <a:ext cx="5591793" cy="721140"/>
          </a:xfrm>
        </p:spPr>
        <p:txBody>
          <a:bodyPr anchor="t" anchorCtr="0">
            <a:normAutofit/>
          </a:bodyPr>
          <a:lstStyle>
            <a:lvl1pPr algn="l">
              <a:defRPr sz="2400">
                <a:solidFill>
                  <a:schemeClr val="bg1"/>
                </a:solidFill>
              </a:defRPr>
            </a:lvl1pPr>
          </a:lstStyle>
          <a:p>
            <a:r>
              <a:rPr lang="en-ZA" dirty="0"/>
              <a:t>Click here to add your main title</a:t>
            </a:r>
          </a:p>
        </p:txBody>
      </p:sp>
      <p:sp>
        <p:nvSpPr>
          <p:cNvPr id="3" name="Subtitle 2"/>
          <p:cNvSpPr>
            <a:spLocks noGrp="1"/>
          </p:cNvSpPr>
          <p:nvPr>
            <p:ph type="subTitle" idx="1"/>
          </p:nvPr>
        </p:nvSpPr>
        <p:spPr>
          <a:xfrm>
            <a:off x="3163246" y="3813960"/>
            <a:ext cx="5599754" cy="453240"/>
          </a:xfrm>
        </p:spPr>
        <p:txBody>
          <a:bodyPr anchor="t">
            <a:normAutofit/>
          </a:bodyPr>
          <a:lstStyle>
            <a:lvl1pPr marL="0" indent="0" algn="l">
              <a:buNone/>
              <a:defRPr sz="1800" b="0" i="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026" name="Picture 2" descr="C:\Users\bingo\Desktop\banzi\DSAC\Sport%2c Art and Culture Logo_CMYK.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1520" y="476672"/>
            <a:ext cx="3131766" cy="11929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Users\bingo\Desktop\banzi\DSAC\Sport%2c Art and Culture Logo_CMYK.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396" y="5847461"/>
            <a:ext cx="2079340" cy="79208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a:off x="0" y="6583362"/>
            <a:ext cx="9144000" cy="112374"/>
          </a:xfrm>
          <a:prstGeom prst="rect">
            <a:avLst/>
          </a:prstGeom>
          <a:solidFill>
            <a:srgbClr val="F5981B"/>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ln>
                <a:noFill/>
              </a:ln>
              <a:solidFill>
                <a:srgbClr val="F5981B"/>
              </a:solidFill>
            </a:endParaRPr>
          </a:p>
        </p:txBody>
      </p:sp>
      <p:sp>
        <p:nvSpPr>
          <p:cNvPr id="2" name="Title 1"/>
          <p:cNvSpPr>
            <a:spLocks noGrp="1"/>
          </p:cNvSpPr>
          <p:nvPr>
            <p:ph type="title"/>
          </p:nvPr>
        </p:nvSpPr>
        <p:spPr/>
        <p:txBody>
          <a:bodyPr/>
          <a:lstStyle/>
          <a:p>
            <a:r>
              <a:rPr lang="en-US" dirty="0"/>
              <a:t>Click to edit Master title style</a:t>
            </a:r>
            <a:endParaRPr lang="en-ZA" dirty="0"/>
          </a:p>
        </p:txBody>
      </p:sp>
      <p:sp>
        <p:nvSpPr>
          <p:cNvPr id="3" name="Content Placeholder 2"/>
          <p:cNvSpPr>
            <a:spLocks noGrp="1"/>
          </p:cNvSpPr>
          <p:nvPr>
            <p:ph idx="1"/>
          </p:nvPr>
        </p:nvSpPr>
        <p:spPr>
          <a:xfrm>
            <a:off x="1600200" y="1600201"/>
            <a:ext cx="6934200" cy="4343400"/>
          </a:xfrm>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Slide Number Placeholder 5"/>
          <p:cNvSpPr>
            <a:spLocks noGrp="1"/>
          </p:cNvSpPr>
          <p:nvPr>
            <p:ph type="sldNum" sz="quarter" idx="4"/>
          </p:nvPr>
        </p:nvSpPr>
        <p:spPr>
          <a:xfrm>
            <a:off x="8172400" y="6172200"/>
            <a:ext cx="5144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199" y="2924944"/>
            <a:ext cx="6894513" cy="1362075"/>
          </a:xfrm>
        </p:spPr>
        <p:txBody>
          <a:bodyPr anchor="t">
            <a:normAutofit/>
          </a:bodyPr>
          <a:lstStyle>
            <a:lvl1pPr algn="l">
              <a:defRPr sz="1800" b="1" cap="all"/>
            </a:lvl1pPr>
          </a:lstStyle>
          <a:p>
            <a:r>
              <a:rPr lang="en-US" dirty="0"/>
              <a:t>Click to edit Master title style</a:t>
            </a:r>
            <a:endParaRPr lang="en-ZA" dirty="0"/>
          </a:p>
        </p:txBody>
      </p:sp>
      <p:sp>
        <p:nvSpPr>
          <p:cNvPr id="3" name="Text Placeholder 2"/>
          <p:cNvSpPr>
            <a:spLocks noGrp="1"/>
          </p:cNvSpPr>
          <p:nvPr>
            <p:ph type="body" idx="1"/>
          </p:nvPr>
        </p:nvSpPr>
        <p:spPr>
          <a:xfrm>
            <a:off x="1600199" y="1268760"/>
            <a:ext cx="6894513" cy="1500187"/>
          </a:xfrm>
        </p:spPr>
        <p:txBody>
          <a:bodyPr anchor="b">
            <a:normAutofit/>
          </a:bodyPr>
          <a:lstStyle>
            <a:lvl1pPr marL="0" indent="0">
              <a:buNone/>
              <a:defRPr sz="1600">
                <a:solidFill>
                  <a:schemeClr val="tx1">
                    <a:tint val="75000"/>
                  </a:schemeClr>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
        <p:nvSpPr>
          <p:cNvPr id="5" name="Slide Number Placeholder 5"/>
          <p:cNvSpPr>
            <a:spLocks noGrp="1"/>
          </p:cNvSpPr>
          <p:nvPr>
            <p:ph type="sldNum" sz="quarter" idx="4"/>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1800"/>
            </a:lvl1pPr>
          </a:lstStyle>
          <a:p>
            <a:r>
              <a:rPr lang="en-US" dirty="0"/>
              <a:t>Click to edit Master title style</a:t>
            </a:r>
            <a:endParaRPr lang="en-ZA" dirty="0"/>
          </a:p>
        </p:txBody>
      </p:sp>
      <p:sp>
        <p:nvSpPr>
          <p:cNvPr id="3" name="Content Placeholder 2"/>
          <p:cNvSpPr>
            <a:spLocks noGrp="1"/>
          </p:cNvSpPr>
          <p:nvPr>
            <p:ph sz="half" idx="1"/>
          </p:nvPr>
        </p:nvSpPr>
        <p:spPr>
          <a:xfrm>
            <a:off x="457200" y="1600201"/>
            <a:ext cx="4038600" cy="4343399"/>
          </a:xfrm>
        </p:spPr>
        <p:txBody>
          <a:bodyPr/>
          <a:lstStyle>
            <a:lvl1pPr>
              <a:defRPr sz="1600">
                <a:latin typeface="Arial"/>
                <a:cs typeface="Arial"/>
              </a:defRPr>
            </a:lvl1pPr>
            <a:lvl2pPr>
              <a:defRPr sz="1400">
                <a:latin typeface="Arial"/>
                <a:cs typeface="Arial"/>
              </a:defRPr>
            </a:lvl2pPr>
            <a:lvl3pPr>
              <a:defRPr sz="1050">
                <a:latin typeface="Arial"/>
                <a:cs typeface="Arial"/>
              </a:defRPr>
            </a:lvl3pPr>
            <a:lvl4pPr>
              <a:defRPr sz="1050">
                <a:latin typeface="Arial"/>
                <a:cs typeface="Arial"/>
              </a:defRPr>
            </a:lvl4pPr>
            <a:lvl5pPr>
              <a:defRPr sz="8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Content Placeholder 3"/>
          <p:cNvSpPr>
            <a:spLocks noGrp="1"/>
          </p:cNvSpPr>
          <p:nvPr>
            <p:ph sz="half" idx="2"/>
          </p:nvPr>
        </p:nvSpPr>
        <p:spPr>
          <a:xfrm>
            <a:off x="4648200" y="1600201"/>
            <a:ext cx="4038600" cy="4343400"/>
          </a:xfrm>
        </p:spPr>
        <p:txBody>
          <a:bodyPr/>
          <a:lstStyle>
            <a:lvl1pPr>
              <a:defRPr sz="1600">
                <a:latin typeface="Arial"/>
                <a:cs typeface="Arial"/>
              </a:defRPr>
            </a:lvl1pPr>
            <a:lvl2pPr>
              <a:defRPr sz="1400">
                <a:latin typeface="Arial"/>
                <a:cs typeface="Arial"/>
              </a:defRPr>
            </a:lvl2pPr>
            <a:lvl3pPr>
              <a:defRPr sz="1050">
                <a:latin typeface="Arial"/>
                <a:cs typeface="Arial"/>
              </a:defRPr>
            </a:lvl3pPr>
            <a:lvl4pPr>
              <a:defRPr sz="1050">
                <a:latin typeface="Arial"/>
                <a:cs typeface="Arial"/>
              </a:defRPr>
            </a:lvl4pPr>
            <a:lvl5pPr>
              <a:defRPr sz="8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0"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
        <p:nvSpPr>
          <p:cNvPr id="6" name="Slide Number Placeholder 5"/>
          <p:cNvSpPr>
            <a:spLocks noGrp="1"/>
          </p:cNvSpPr>
          <p:nvPr>
            <p:ph type="sldNum" sz="quarter" idx="4"/>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endParaRPr lang="en-ZA" dirty="0"/>
          </a:p>
        </p:txBody>
      </p:sp>
      <p:sp>
        <p:nvSpPr>
          <p:cNvPr id="3" name="Text Placeholder 2"/>
          <p:cNvSpPr>
            <a:spLocks noGrp="1"/>
          </p:cNvSpPr>
          <p:nvPr>
            <p:ph type="body" idx="1"/>
          </p:nvPr>
        </p:nvSpPr>
        <p:spPr>
          <a:xfrm>
            <a:off x="457200" y="1535113"/>
            <a:ext cx="4040188" cy="639762"/>
          </a:xfrm>
        </p:spPr>
        <p:txBody>
          <a:bodyPr anchor="t" anchorCtr="0">
            <a:noAutofit/>
          </a:bodyPr>
          <a:lstStyle>
            <a:lvl1pPr marL="0" indent="0">
              <a:buNone/>
              <a:defRPr sz="16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768725"/>
          </a:xfrm>
        </p:spPr>
        <p:txBody>
          <a:bodyPr/>
          <a:lstStyle>
            <a:lvl1pPr>
              <a:defRPr sz="1600">
                <a:latin typeface="Arial"/>
                <a:cs typeface="Arial"/>
              </a:defRPr>
            </a:lvl1pPr>
            <a:lvl2pPr>
              <a:defRPr sz="1400">
                <a:latin typeface="Arial"/>
                <a:cs typeface="Arial"/>
              </a:defRPr>
            </a:lvl2pPr>
            <a:lvl3pPr>
              <a:defRPr sz="1050">
                <a:latin typeface="Arial"/>
                <a:cs typeface="Arial"/>
              </a:defRPr>
            </a:lvl3pPr>
            <a:lvl4pPr>
              <a:defRPr sz="1050"/>
            </a:lvl4pPr>
            <a:lvl5pPr>
              <a:defRPr sz="800">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Text Placeholder 4"/>
          <p:cNvSpPr>
            <a:spLocks noGrp="1"/>
          </p:cNvSpPr>
          <p:nvPr>
            <p:ph type="body" sz="quarter" idx="3"/>
          </p:nvPr>
        </p:nvSpPr>
        <p:spPr>
          <a:xfrm>
            <a:off x="4645025" y="1535113"/>
            <a:ext cx="4041775" cy="639762"/>
          </a:xfrm>
        </p:spPr>
        <p:txBody>
          <a:bodyPr anchor="t" anchorCtr="0">
            <a:normAutofit/>
          </a:bodyPr>
          <a:lstStyle>
            <a:lvl1pPr marL="0" indent="0">
              <a:buNone/>
              <a:defRPr sz="16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768725"/>
          </a:xfrm>
        </p:spPr>
        <p:txBody>
          <a:bodyPr/>
          <a:lstStyle>
            <a:lvl1pPr>
              <a:defRPr sz="1600">
                <a:latin typeface="Arial"/>
                <a:cs typeface="Arial"/>
              </a:defRPr>
            </a:lvl1pPr>
            <a:lvl2pPr>
              <a:defRPr sz="1400">
                <a:latin typeface="Arial"/>
                <a:cs typeface="Arial"/>
              </a:defRPr>
            </a:lvl2pPr>
            <a:lvl3pPr>
              <a:defRPr sz="1050">
                <a:latin typeface="Arial"/>
                <a:cs typeface="Arial"/>
              </a:defRPr>
            </a:lvl3pPr>
            <a:lvl4pPr>
              <a:defRPr sz="1050">
                <a:latin typeface="Arial"/>
                <a:cs typeface="Arial"/>
              </a:defRPr>
            </a:lvl4pPr>
            <a:lvl5pPr>
              <a:defRPr sz="800">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2"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
        <p:nvSpPr>
          <p:cNvPr id="8" name="Slide Number Placeholder 5"/>
          <p:cNvSpPr>
            <a:spLocks noGrp="1"/>
          </p:cNvSpPr>
          <p:nvPr>
            <p:ph type="sldNum" sz="quarter" idx="10"/>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ZA" dirty="0"/>
          </a:p>
        </p:txBody>
      </p:sp>
      <p:sp>
        <p:nvSpPr>
          <p:cNvPr id="8"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
        <p:nvSpPr>
          <p:cNvPr id="4" name="Slide Number Placeholder 5"/>
          <p:cNvSpPr>
            <a:spLocks noGrp="1"/>
          </p:cNvSpPr>
          <p:nvPr>
            <p:ph type="sldNum" sz="quarter" idx="4"/>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
        <p:nvSpPr>
          <p:cNvPr id="3" name="Slide Number Placeholder 5"/>
          <p:cNvSpPr>
            <a:spLocks noGrp="1"/>
          </p:cNvSpPr>
          <p:nvPr>
            <p:ph type="sldNum" sz="quarter" idx="4"/>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00200" y="273050"/>
            <a:ext cx="1865313" cy="1162050"/>
          </a:xfrm>
        </p:spPr>
        <p:txBody>
          <a:bodyPr anchor="t" anchorCtr="0">
            <a:normAutofit/>
          </a:bodyPr>
          <a:lstStyle>
            <a:lvl1pPr algn="l">
              <a:defRPr sz="1400" b="1"/>
            </a:lvl1pPr>
          </a:lstStyle>
          <a:p>
            <a:r>
              <a:rPr lang="en-US" dirty="0"/>
              <a:t>Click to edit Master title style</a:t>
            </a:r>
            <a:endParaRPr lang="en-ZA" dirty="0"/>
          </a:p>
        </p:txBody>
      </p:sp>
      <p:sp>
        <p:nvSpPr>
          <p:cNvPr id="3" name="Content Placeholder 2"/>
          <p:cNvSpPr>
            <a:spLocks noGrp="1"/>
          </p:cNvSpPr>
          <p:nvPr>
            <p:ph idx="1"/>
          </p:nvPr>
        </p:nvSpPr>
        <p:spPr>
          <a:xfrm>
            <a:off x="3575050" y="273051"/>
            <a:ext cx="5035550" cy="5670550"/>
          </a:xfrm>
        </p:spPr>
        <p:txBody>
          <a:bodyPr/>
          <a:lstStyle>
            <a:lvl1pPr>
              <a:defRPr sz="1800">
                <a:latin typeface="Arial"/>
                <a:cs typeface="Arial"/>
              </a:defRPr>
            </a:lvl1pPr>
            <a:lvl2pPr>
              <a:defRPr sz="1600">
                <a:latin typeface="Arial"/>
                <a:cs typeface="Arial"/>
              </a:defRPr>
            </a:lvl2pPr>
            <a:lvl3pPr>
              <a:defRPr sz="1400">
                <a:latin typeface="Arial"/>
                <a:cs typeface="Arial"/>
              </a:defRPr>
            </a:lvl3pPr>
            <a:lvl4pPr>
              <a:defRPr sz="1050">
                <a:latin typeface="Arial"/>
                <a:cs typeface="Arial"/>
              </a:defRPr>
            </a:lvl4pPr>
            <a:lvl5pPr>
              <a:defRPr sz="800">
                <a:latin typeface="Arial"/>
                <a:cs typeface="Aria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Text Placeholder 3"/>
          <p:cNvSpPr>
            <a:spLocks noGrp="1"/>
          </p:cNvSpPr>
          <p:nvPr>
            <p:ph type="body" sz="half" idx="2"/>
          </p:nvPr>
        </p:nvSpPr>
        <p:spPr>
          <a:xfrm>
            <a:off x="1600200" y="1435101"/>
            <a:ext cx="1865313" cy="4508500"/>
          </a:xfr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
        <p:nvSpPr>
          <p:cNvPr id="6" name="Slide Number Placeholder 5"/>
          <p:cNvSpPr>
            <a:spLocks noGrp="1"/>
          </p:cNvSpPr>
          <p:nvPr>
            <p:ph type="sldNum" sz="quarter" idx="4"/>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00199" y="4800600"/>
            <a:ext cx="6954587" cy="566738"/>
          </a:xfrm>
        </p:spPr>
        <p:txBody>
          <a:bodyPr anchor="b"/>
          <a:lstStyle>
            <a:lvl1pPr algn="l">
              <a:defRPr sz="2000" b="1"/>
            </a:lvl1pPr>
          </a:lstStyle>
          <a:p>
            <a:r>
              <a:rPr lang="en-US" dirty="0"/>
              <a:t>Click to edit Master title style</a:t>
            </a:r>
            <a:endParaRPr lang="en-ZA" dirty="0"/>
          </a:p>
        </p:txBody>
      </p:sp>
      <p:sp>
        <p:nvSpPr>
          <p:cNvPr id="3" name="Picture Placeholder 2"/>
          <p:cNvSpPr>
            <a:spLocks noGrp="1"/>
          </p:cNvSpPr>
          <p:nvPr>
            <p:ph type="pic" idx="1"/>
          </p:nvPr>
        </p:nvSpPr>
        <p:spPr>
          <a:xfrm>
            <a:off x="1600199" y="612775"/>
            <a:ext cx="6954587" cy="4114800"/>
          </a:xfr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dirty="0"/>
          </a:p>
        </p:txBody>
      </p:sp>
      <p:sp>
        <p:nvSpPr>
          <p:cNvPr id="4" name="Text Placeholder 3"/>
          <p:cNvSpPr>
            <a:spLocks noGrp="1"/>
          </p:cNvSpPr>
          <p:nvPr>
            <p:ph type="body" sz="half" idx="2"/>
          </p:nvPr>
        </p:nvSpPr>
        <p:spPr>
          <a:xfrm>
            <a:off x="1600199" y="5367338"/>
            <a:ext cx="6954587" cy="804862"/>
          </a:xfr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2"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
        <p:nvSpPr>
          <p:cNvPr id="6" name="Slide Number Placeholder 5"/>
          <p:cNvSpPr>
            <a:spLocks noGrp="1"/>
          </p:cNvSpPr>
          <p:nvPr>
            <p:ph type="sldNum" sz="quarter" idx="4"/>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2209800"/>
            <a:ext cx="6954587" cy="566738"/>
          </a:xfrm>
        </p:spPr>
        <p:txBody>
          <a:bodyPr anchor="b"/>
          <a:lstStyle>
            <a:lvl1pPr algn="ctr">
              <a:defRPr sz="3200" b="1"/>
            </a:lvl1pPr>
          </a:lstStyle>
          <a:p>
            <a:r>
              <a:rPr lang="en-US" dirty="0"/>
              <a:t>Thank you</a:t>
            </a:r>
            <a:endParaRPr lang="en-ZA" dirty="0"/>
          </a:p>
        </p:txBody>
      </p:sp>
      <p:sp>
        <p:nvSpPr>
          <p:cNvPr id="12" name="Slide Number Placeholder 6"/>
          <p:cNvSpPr txBox="1">
            <a:spLocks/>
          </p:cNvSpPr>
          <p:nvPr userDrawn="1"/>
        </p:nvSpPr>
        <p:spPr>
          <a:xfrm>
            <a:off x="6237792"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27DFB86-66F3-4CD9-A537-2F823ECCABA8}" type="slidenum">
              <a:rPr kumimoji="0" lang="en-ZA" sz="1050" b="1" i="0" u="none" strike="noStrike" kern="1200" cap="none" spc="0" normalizeH="0" baseline="0" noProof="0" smtClean="0">
                <a:ln>
                  <a:noFill/>
                </a:ln>
                <a:solidFill>
                  <a:schemeClr val="bg1"/>
                </a:solidFill>
                <a:effectLst/>
                <a:uLnTx/>
                <a:uFillTx/>
                <a:latin typeface="Verdana"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50" b="1" i="0" u="none" strike="noStrike" kern="1200" cap="none" spc="0" normalizeH="0" baseline="0" noProof="0" dirty="0">
              <a:ln>
                <a:noFill/>
              </a:ln>
              <a:solidFill>
                <a:schemeClr val="bg1"/>
              </a:solidFill>
              <a:effectLst/>
              <a:uLnTx/>
              <a:uFillTx/>
              <a:latin typeface="Verdana" pitchFamily="34" charset="0"/>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01824"/>
            <a:ext cx="8229600" cy="710952"/>
          </a:xfrm>
          <a:prstGeom prst="rect">
            <a:avLst/>
          </a:prstGeom>
        </p:spPr>
        <p:txBody>
          <a:bodyPr vert="horz" lIns="91440" tIns="45720" rIns="91440" bIns="45720" rtlCol="0" anchor="t" anchorCtr="0">
            <a:normAutofit/>
          </a:bodyPr>
          <a:lstStyle/>
          <a:p>
            <a:r>
              <a:rPr lang="en-US" dirty="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1112674" y="6356350"/>
            <a:ext cx="2133600" cy="365125"/>
          </a:xfrm>
          <a:prstGeom prst="rect">
            <a:avLst/>
          </a:prstGeom>
        </p:spPr>
        <p:txBody>
          <a:bodyPr vert="horz" lIns="91440" tIns="45720" rIns="91440" bIns="45720" rtlCol="0" anchor="ctr"/>
          <a:lstStyle>
            <a:lvl1pPr algn="l">
              <a:defRPr sz="1050" b="1">
                <a:solidFill>
                  <a:schemeClr val="bg1"/>
                </a:solidFill>
              </a:defRPr>
            </a:lvl1pPr>
          </a:lstStyle>
          <a:p>
            <a:endParaRPr lang="en-Z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chemeClr val="bg1"/>
                </a:solidFill>
                <a:latin typeface="Verdana" pitchFamily="34" charset="0"/>
              </a:defRPr>
            </a:lvl1pPr>
          </a:lstStyle>
          <a:p>
            <a:endParaRPr lang="en-ZA" dirty="0"/>
          </a:p>
        </p:txBody>
      </p:sp>
      <p:sp>
        <p:nvSpPr>
          <p:cNvPr id="6" name="Slide Number Placeholder 5"/>
          <p:cNvSpPr>
            <a:spLocks noGrp="1"/>
          </p:cNvSpPr>
          <p:nvPr>
            <p:ph type="sldNum" sz="quarter" idx="4"/>
          </p:nvPr>
        </p:nvSpPr>
        <p:spPr>
          <a:xfrm>
            <a:off x="8077200" y="6172200"/>
            <a:ext cx="609600" cy="365125"/>
          </a:xfrm>
          <a:prstGeom prst="rect">
            <a:avLst/>
          </a:prstGeom>
        </p:spPr>
        <p:txBody>
          <a:bodyPr vert="horz" lIns="91440" tIns="45720" rIns="91440" bIns="45720" rtlCol="0" anchor="t"/>
          <a:lstStyle>
            <a:lvl1pPr algn="r">
              <a:defRPr sz="800" b="0" u="none">
                <a:solidFill>
                  <a:srgbClr val="660066"/>
                </a:solidFill>
                <a:latin typeface="Verdana" pitchFamily="34" charset="0"/>
              </a:defRPr>
            </a:lvl1pPr>
          </a:lstStyle>
          <a:p>
            <a:r>
              <a:rPr lang="en-ZA" dirty="0"/>
              <a:t>1</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l" defTabSz="914400" rtl="0" eaLnBrk="1" latinLnBrk="0" hangingPunct="1">
        <a:spcBef>
          <a:spcPct val="0"/>
        </a:spcBef>
        <a:buNone/>
        <a:defRPr sz="3600" b="1" kern="1200">
          <a:solidFill>
            <a:srgbClr val="F5981B"/>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1600" b="1" kern="1200">
          <a:solidFill>
            <a:srgbClr val="F5981B"/>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1200" b="1" kern="1200">
          <a:solidFill>
            <a:srgbClr val="F5981B"/>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2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050" kern="1200">
          <a:solidFill>
            <a:schemeClr val="tx1">
              <a:lumMod val="65000"/>
              <a:lumOff val="35000"/>
            </a:schemeClr>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772816"/>
            <a:ext cx="8640960" cy="1944216"/>
          </a:xfrm>
        </p:spPr>
        <p:txBody>
          <a:bodyPr>
            <a:normAutofit fontScale="90000"/>
          </a:bodyPr>
          <a:lstStyle/>
          <a:p>
            <a:pPr algn="ctr"/>
            <a:r>
              <a:rPr lang="en-US" sz="3600" dirty="0"/>
              <a:t>NATIONAL ARCHIVES ADVISORY COUNCIL PRESENTATION ON LEGAL AND POLICY </a:t>
            </a:r>
            <a:r>
              <a:rPr lang="en-ZA" sz="3600" dirty="0"/>
              <a:t>National Archives and Records Service of South Africa</a:t>
            </a:r>
            <a:br>
              <a:rPr lang="en-US" sz="3600" dirty="0"/>
            </a:br>
            <a:endParaRPr lang="en-ZA" dirty="0"/>
          </a:p>
        </p:txBody>
      </p:sp>
      <p:sp>
        <p:nvSpPr>
          <p:cNvPr id="11" name="Rectangle 10"/>
          <p:cNvSpPr/>
          <p:nvPr/>
        </p:nvSpPr>
        <p:spPr>
          <a:xfrm>
            <a:off x="899592" y="4639300"/>
            <a:ext cx="7798834" cy="2030060"/>
          </a:xfrm>
          <a:prstGeom prst="rect">
            <a:avLst/>
          </a:prstGeom>
        </p:spPr>
        <p:txBody>
          <a:bodyPr wrap="square">
            <a:noAutofit/>
          </a:bodyPr>
          <a:lstStyle/>
          <a:p>
            <a:pPr algn="ctr">
              <a:spcAft>
                <a:spcPts val="600"/>
              </a:spcAft>
            </a:pPr>
            <a:r>
              <a:rPr lang="en-ZA" sz="2400" b="1" dirty="0">
                <a:solidFill>
                  <a:srgbClr val="F5981B"/>
                </a:solidFill>
                <a:latin typeface="+mj-lt"/>
                <a:cs typeface="Arial"/>
              </a:rPr>
              <a:t>Country Report Presentation to the Eastern &amp; Southern Africa Regional Branch of the international  Council on Archives (ESARBICA)</a:t>
            </a:r>
          </a:p>
          <a:p>
            <a:pPr algn="ctr">
              <a:spcAft>
                <a:spcPts val="600"/>
              </a:spcAft>
            </a:pPr>
            <a:r>
              <a:rPr lang="en-ZA" sz="2400" b="1" dirty="0">
                <a:solidFill>
                  <a:srgbClr val="F5981B"/>
                </a:solidFill>
                <a:latin typeface="+mj-lt"/>
                <a:cs typeface="Arial"/>
              </a:rPr>
              <a:t>Chief Director: National Archives : Mr Puleng Kekana </a:t>
            </a:r>
          </a:p>
          <a:p>
            <a:pPr algn="ctr">
              <a:spcAft>
                <a:spcPts val="600"/>
              </a:spcAft>
            </a:pPr>
            <a:r>
              <a:rPr lang="en-ZA" sz="2400" b="1" dirty="0">
                <a:solidFill>
                  <a:srgbClr val="F5981B"/>
                </a:solidFill>
                <a:latin typeface="+mj-lt"/>
                <a:cs typeface="Arial"/>
              </a:rPr>
              <a:t>24-26 AUGUST 2022</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idx="1"/>
          </p:nvPr>
        </p:nvSpPr>
        <p:spPr>
          <a:xfrm>
            <a:off x="539552" y="971601"/>
            <a:ext cx="7994848" cy="4905672"/>
          </a:xfrm>
        </p:spPr>
        <p:txBody>
          <a:bodyPr>
            <a:normAutofit/>
          </a:bodyPr>
          <a:lstStyle/>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LEGISLATIVE REVIEW</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DIGITIZATION</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COLLECTION CARE</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RECORDS MANAGEMENT</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DISASTER MANAGEMENT</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ORAL HISTORY</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ARCHIVES WEEK</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PESP</a:t>
            </a:r>
          </a:p>
          <a:p>
            <a:pPr lvl="0">
              <a:lnSpc>
                <a:spcPct val="150000"/>
              </a:lnSpc>
              <a:buFont typeface="Wingdings" pitchFamily="2" charset="2"/>
              <a:buChar char="q"/>
            </a:pPr>
            <a:r>
              <a:rPr lang="en-ZA" dirty="0">
                <a:solidFill>
                  <a:schemeClr val="tx1"/>
                </a:solidFill>
                <a:latin typeface="Arial" panose="020B0604020202020204" pitchFamily="34" charset="0"/>
                <a:cs typeface="Arial" panose="020B0604020202020204" pitchFamily="34" charset="0"/>
              </a:rPr>
              <a:t>PROVINCES</a:t>
            </a:r>
          </a:p>
          <a:p>
            <a:pPr marL="0" lvl="0" indent="0">
              <a:lnSpc>
                <a:spcPct val="150000"/>
              </a:lnSpc>
              <a:buNone/>
            </a:pPr>
            <a:endParaRPr lang="en-US" dirty="0">
              <a:solidFill>
                <a:schemeClr val="tx1"/>
              </a:solidFill>
              <a:latin typeface="+mn-lt"/>
            </a:endParaRPr>
          </a:p>
        </p:txBody>
      </p:sp>
      <p:sp>
        <p:nvSpPr>
          <p:cNvPr id="5" name="Title 1"/>
          <p:cNvSpPr>
            <a:spLocks noGrp="1"/>
          </p:cNvSpPr>
          <p:nvPr>
            <p:ph type="title"/>
          </p:nvPr>
        </p:nvSpPr>
        <p:spPr>
          <a:xfrm>
            <a:off x="440963" y="260648"/>
            <a:ext cx="8229600" cy="710952"/>
          </a:xfrm>
        </p:spPr>
        <p:txBody>
          <a:bodyPr>
            <a:normAutofit/>
          </a:bodyPr>
          <a:lstStyle/>
          <a:p>
            <a:pPr algn="ctr"/>
            <a:r>
              <a:rPr lang="en-ZA" sz="3200" dirty="0">
                <a:solidFill>
                  <a:schemeClr val="accent6"/>
                </a:solidFill>
                <a:latin typeface="+mj-lt"/>
              </a:rPr>
              <a:t>1. CONTENT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8229600" cy="710952"/>
          </a:xfrm>
        </p:spPr>
        <p:txBody>
          <a:bodyPr>
            <a:normAutofit/>
          </a:bodyPr>
          <a:lstStyle/>
          <a:p>
            <a:pPr algn="ctr"/>
            <a:r>
              <a:rPr lang="en-US" sz="3200" dirty="0"/>
              <a:t>2. LEGISLATIVE REVIEW  </a:t>
            </a:r>
          </a:p>
        </p:txBody>
      </p:sp>
      <p:sp>
        <p:nvSpPr>
          <p:cNvPr id="3" name="Content Placeholder 2"/>
          <p:cNvSpPr>
            <a:spLocks noGrp="1"/>
          </p:cNvSpPr>
          <p:nvPr>
            <p:ph idx="1"/>
          </p:nvPr>
        </p:nvSpPr>
        <p:spPr>
          <a:xfrm>
            <a:off x="457200" y="1412776"/>
            <a:ext cx="8075240" cy="4551412"/>
          </a:xfrm>
        </p:spPr>
        <p:txBody>
          <a:bodyPr>
            <a:normAutofit fontScale="92500" lnSpcReduction="10000"/>
          </a:bodyPr>
          <a:lstStyle/>
          <a:p>
            <a:r>
              <a:rPr lang="en-GB" b="0" dirty="0">
                <a:solidFill>
                  <a:schemeClr val="tx1"/>
                </a:solidFill>
              </a:rPr>
              <a:t>The National Archives and Records Service of South Africa Act, 43 of 1996, as amended is now 26</a:t>
            </a:r>
          </a:p>
          <a:p>
            <a:endParaRPr lang="en-GB" b="0" dirty="0">
              <a:solidFill>
                <a:schemeClr val="tx1"/>
              </a:solidFill>
            </a:endParaRPr>
          </a:p>
          <a:p>
            <a:r>
              <a:rPr lang="en-GB" b="0" dirty="0">
                <a:solidFill>
                  <a:schemeClr val="tx1"/>
                </a:solidFill>
              </a:rPr>
              <a:t>Amendments are urgently needed in order to bring this legislation on par with current technologies</a:t>
            </a:r>
          </a:p>
          <a:p>
            <a:endParaRPr lang="en-GB" b="0" dirty="0">
              <a:solidFill>
                <a:schemeClr val="tx1"/>
              </a:solidFill>
            </a:endParaRPr>
          </a:p>
          <a:p>
            <a:r>
              <a:rPr lang="en-GB" b="0" dirty="0">
                <a:solidFill>
                  <a:schemeClr val="tx1"/>
                </a:solidFill>
              </a:rPr>
              <a:t>A process to amend this legislation has started</a:t>
            </a:r>
          </a:p>
          <a:p>
            <a:endParaRPr lang="en-GB" b="0" dirty="0">
              <a:solidFill>
                <a:schemeClr val="tx1"/>
              </a:solidFill>
            </a:endParaRPr>
          </a:p>
          <a:p>
            <a:r>
              <a:rPr lang="en-GB" b="0" dirty="0">
                <a:solidFill>
                  <a:schemeClr val="tx1"/>
                </a:solidFill>
              </a:rPr>
              <a:t>The Minister and the DG gave approval to amend</a:t>
            </a:r>
          </a:p>
          <a:p>
            <a:endParaRPr lang="en-GB" b="0" dirty="0">
              <a:solidFill>
                <a:schemeClr val="tx1"/>
              </a:solidFill>
            </a:endParaRPr>
          </a:p>
          <a:p>
            <a:r>
              <a:rPr lang="en-GB" b="0" dirty="0">
                <a:solidFill>
                  <a:schemeClr val="tx1"/>
                </a:solidFill>
              </a:rPr>
              <a:t>In terms of the plan, a Service Provider will be appointed</a:t>
            </a:r>
          </a:p>
          <a:p>
            <a:endParaRPr lang="en-GB" b="0" dirty="0">
              <a:solidFill>
                <a:schemeClr val="tx1"/>
              </a:solidFill>
            </a:endParaRPr>
          </a:p>
          <a:p>
            <a:r>
              <a:rPr lang="en-GB" b="0" dirty="0">
                <a:solidFill>
                  <a:schemeClr val="tx1"/>
                </a:solidFill>
              </a:rPr>
              <a:t>Community Consultation will take place</a:t>
            </a:r>
          </a:p>
          <a:p>
            <a:endParaRPr lang="en-GB" b="0" dirty="0">
              <a:solidFill>
                <a:schemeClr val="tx1"/>
              </a:solidFill>
            </a:endParaRPr>
          </a:p>
          <a:p>
            <a:r>
              <a:rPr lang="en-GB" b="0" dirty="0">
                <a:solidFill>
                  <a:schemeClr val="tx1"/>
                </a:solidFill>
              </a:rPr>
              <a:t>A new Bill will be crafted after all processes are undertaken</a:t>
            </a:r>
          </a:p>
          <a:p>
            <a:endParaRPr lang="en-GB" b="0" dirty="0">
              <a:solidFill>
                <a:schemeClr val="tx1"/>
              </a:solidFill>
            </a:endParaRPr>
          </a:p>
          <a:p>
            <a:r>
              <a:rPr lang="en-GB" b="0" dirty="0">
                <a:solidFill>
                  <a:schemeClr val="tx1"/>
                </a:solidFill>
              </a:rPr>
              <a:t>We plan to have a new Archival Legislation by 2025</a:t>
            </a:r>
            <a:endParaRPr lang="en-US" b="0" dirty="0">
              <a:solidFill>
                <a:schemeClr val="tx1"/>
              </a:solidFill>
            </a:endParaRPr>
          </a:p>
        </p:txBody>
      </p:sp>
    </p:spTree>
    <p:extLst>
      <p:ext uri="{BB962C8B-B14F-4D97-AF65-F5344CB8AC3E}">
        <p14:creationId xmlns:p14="http://schemas.microsoft.com/office/powerpoint/2010/main" val="2148164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idx="1"/>
          </p:nvPr>
        </p:nvSpPr>
        <p:spPr>
          <a:xfrm>
            <a:off x="131125" y="1288008"/>
            <a:ext cx="8784976" cy="4445248"/>
          </a:xfrm>
        </p:spPr>
        <p:txBody>
          <a:bodyPr>
            <a:normAutofit/>
          </a:bodyPr>
          <a:lstStyle/>
          <a:p>
            <a:pPr marL="0" lvl="0" indent="0" algn="just" defTabSz="457200" eaLnBrk="0" fontAlgn="base" hangingPunct="0">
              <a:spcBef>
                <a:spcPts val="600"/>
              </a:spcBef>
              <a:spcAft>
                <a:spcPts val="600"/>
              </a:spcAft>
              <a:buNone/>
              <a:defRPr/>
            </a:pPr>
            <a:endParaRPr lang="en-ZA" sz="1800" b="0" dirty="0">
              <a:solidFill>
                <a:prstClr val="black"/>
              </a:solidFill>
              <a:latin typeface="Arial" pitchFamily="34" charset="0"/>
              <a:cs typeface="Arial" pitchFamily="34" charset="0"/>
            </a:endParaRPr>
          </a:p>
          <a:p>
            <a:pPr lvl="0" algn="just" defTabSz="457200" eaLnBrk="0" fontAlgn="base" hangingPunct="0">
              <a:spcBef>
                <a:spcPts val="600"/>
              </a:spcBef>
              <a:spcAft>
                <a:spcPts val="600"/>
              </a:spcAft>
              <a:buFont typeface="Wingdings" panose="05000000000000000000" pitchFamily="2" charset="2"/>
              <a:buChar char="Ø"/>
              <a:defRPr/>
            </a:pPr>
            <a:endParaRPr lang="en-US" dirty="0">
              <a:solidFill>
                <a:schemeClr val="tx1"/>
              </a:solidFill>
            </a:endParaRPr>
          </a:p>
        </p:txBody>
      </p:sp>
      <p:sp>
        <p:nvSpPr>
          <p:cNvPr id="7" name="Title 1"/>
          <p:cNvSpPr txBox="1">
            <a:spLocks/>
          </p:cNvSpPr>
          <p:nvPr/>
        </p:nvSpPr>
        <p:spPr>
          <a:xfrm>
            <a:off x="512827" y="147702"/>
            <a:ext cx="8229600" cy="710952"/>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600" b="1" kern="1200">
                <a:solidFill>
                  <a:srgbClr val="F5981B"/>
                </a:solidFill>
                <a:latin typeface="Arial"/>
                <a:ea typeface="+mj-ea"/>
                <a:cs typeface="Arial"/>
              </a:defRPr>
            </a:lvl1pPr>
          </a:lstStyle>
          <a:p>
            <a:pPr algn="ctr"/>
            <a:endParaRPr lang="en-US" sz="3200" dirty="0">
              <a:solidFill>
                <a:srgbClr val="C00000"/>
              </a:solidFill>
              <a:latin typeface="+mj-lt"/>
            </a:endParaRPr>
          </a:p>
        </p:txBody>
      </p:sp>
      <p:sp>
        <p:nvSpPr>
          <p:cNvPr id="2" name="Rectangle 1"/>
          <p:cNvSpPr/>
          <p:nvPr/>
        </p:nvSpPr>
        <p:spPr>
          <a:xfrm>
            <a:off x="512827" y="210790"/>
            <a:ext cx="8021573" cy="584775"/>
          </a:xfrm>
          <a:prstGeom prst="rect">
            <a:avLst/>
          </a:prstGeom>
        </p:spPr>
        <p:txBody>
          <a:bodyPr wrap="square">
            <a:spAutoFit/>
          </a:bodyPr>
          <a:lstStyle/>
          <a:p>
            <a:pPr algn="ctr"/>
            <a:r>
              <a:rPr lang="en-ZA" sz="3200" b="1" dirty="0">
                <a:solidFill>
                  <a:schemeClr val="accent6"/>
                </a:solidFill>
                <a:latin typeface="+mj-lt"/>
                <a:ea typeface="+mj-ea"/>
                <a:cs typeface="Arial"/>
              </a:rPr>
              <a:t>3. DIGITIZATION</a:t>
            </a:r>
            <a:endParaRPr lang="en-GB" dirty="0">
              <a:solidFill>
                <a:schemeClr val="accent6"/>
              </a:solidFill>
              <a:latin typeface="+mj-lt"/>
            </a:endParaRPr>
          </a:p>
        </p:txBody>
      </p:sp>
      <p:sp>
        <p:nvSpPr>
          <p:cNvPr id="4" name="TextBox 3">
            <a:extLst>
              <a:ext uri="{FF2B5EF4-FFF2-40B4-BE49-F238E27FC236}">
                <a16:creationId xmlns:a16="http://schemas.microsoft.com/office/drawing/2014/main" id="{AA8351D2-1F06-B5E1-F6B3-9A91F6EBF5DE}"/>
              </a:ext>
            </a:extLst>
          </p:cNvPr>
          <p:cNvSpPr txBox="1"/>
          <p:nvPr/>
        </p:nvSpPr>
        <p:spPr>
          <a:xfrm>
            <a:off x="227899" y="795565"/>
            <a:ext cx="8514528" cy="5293757"/>
          </a:xfrm>
          <a:prstGeom prst="rect">
            <a:avLst/>
          </a:prstGeom>
          <a:noFill/>
        </p:spPr>
        <p:txBody>
          <a:bodyPr wrap="square">
            <a:spAutoFit/>
          </a:bodyPr>
          <a:lstStyle/>
          <a:p>
            <a:pPr marL="285750" indent="-285750" algn="jus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The Rivonia Trial turned 50 years in 2013. This Trial was captured in the dictabelt format. Other important court proceedings were also captured on dictablets such as the Treason Trial. </a:t>
            </a:r>
          </a:p>
          <a:p>
            <a:pPr marL="285750" indent="-285750" algn="jus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The dictabelt technology is an obsolete form of recording of sound;</a:t>
            </a:r>
          </a:p>
          <a:p>
            <a:pPr marL="285750" indent="-285750" algn="jus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Volumes of dictabelts that are preserved at the National Archives were not accessible because of the obsolescence of the technology;</a:t>
            </a:r>
          </a:p>
          <a:p>
            <a:pPr marL="285750" indent="-285750" algn="jus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On 20 December 2013, an Agreement between DAC and L’Institut National De L’Audiovisuel (INA)  was signed to digitise 555 Rivonia Trial Dictabelts; </a:t>
            </a:r>
            <a:endParaRPr lang="en-ZA"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The aforementioned agreement forms the basis of a project where approximately R 3 500 000,00 was made available by INA and the International Federation of Television Archives (FIAT/IFTA) “Save your Archives” programme to enable the digitisation and ultimately access to this landmark trial in South African History.</a:t>
            </a:r>
          </a:p>
          <a:p>
            <a:pPr marL="285750" indent="-285750" algn="jus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On 10 October 2014 the Dictabelt Project started when the then Acting Director-General of DAC, Mr Vuyo Jack, symbolically handed over a sample of the dictabelts of the Rivonia Trail to the then French Ambassador, Ms Elisabeth Barbier, at a handover function at the National Archives and Records Service of SA; </a:t>
            </a:r>
          </a:p>
          <a:p>
            <a:pPr marL="285750" indent="-285750" algn="just" eaLnBrk="0" fontAlgn="base" hangingPunct="0">
              <a:spcAft>
                <a:spcPct val="0"/>
              </a:spcAft>
              <a:buFont typeface="Arial" panose="020B0604020202020204" pitchFamily="34" charset="0"/>
              <a:buChar char="•"/>
            </a:pPr>
            <a:endParaRPr lang="en-ZA" b="0" dirty="0">
              <a:solidFill>
                <a:schemeClr val="tx1"/>
              </a:solidFill>
            </a:endParaRPr>
          </a:p>
        </p:txBody>
      </p:sp>
    </p:spTree>
    <p:extLst>
      <p:ext uri="{BB962C8B-B14F-4D97-AF65-F5344CB8AC3E}">
        <p14:creationId xmlns:p14="http://schemas.microsoft.com/office/powerpoint/2010/main" val="1735826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idx="1"/>
          </p:nvPr>
        </p:nvSpPr>
        <p:spPr>
          <a:xfrm>
            <a:off x="131125" y="1288008"/>
            <a:ext cx="8784976" cy="4445248"/>
          </a:xfrm>
        </p:spPr>
        <p:txBody>
          <a:bodyPr>
            <a:normAutofit/>
          </a:bodyPr>
          <a:lstStyle/>
          <a:p>
            <a:pPr marL="0" lvl="0" indent="0" algn="just" defTabSz="457200" eaLnBrk="0" fontAlgn="base" hangingPunct="0">
              <a:spcBef>
                <a:spcPts val="600"/>
              </a:spcBef>
              <a:spcAft>
                <a:spcPts val="600"/>
              </a:spcAft>
              <a:buNone/>
              <a:defRPr/>
            </a:pPr>
            <a:endParaRPr lang="en-ZA" sz="1800" b="0" dirty="0">
              <a:solidFill>
                <a:prstClr val="black"/>
              </a:solidFill>
              <a:latin typeface="Arial" pitchFamily="34" charset="0"/>
              <a:cs typeface="Arial" pitchFamily="34" charset="0"/>
            </a:endParaRPr>
          </a:p>
          <a:p>
            <a:pPr lvl="0" algn="just" defTabSz="457200" eaLnBrk="0" fontAlgn="base" hangingPunct="0">
              <a:spcBef>
                <a:spcPts val="600"/>
              </a:spcBef>
              <a:spcAft>
                <a:spcPts val="600"/>
              </a:spcAft>
              <a:buFont typeface="Wingdings" panose="05000000000000000000" pitchFamily="2" charset="2"/>
              <a:buChar char="Ø"/>
              <a:defRPr/>
            </a:pPr>
            <a:endParaRPr lang="en-US" dirty="0">
              <a:solidFill>
                <a:schemeClr val="tx1"/>
              </a:solidFill>
            </a:endParaRPr>
          </a:p>
        </p:txBody>
      </p:sp>
      <p:sp>
        <p:nvSpPr>
          <p:cNvPr id="7" name="Title 1"/>
          <p:cNvSpPr txBox="1">
            <a:spLocks/>
          </p:cNvSpPr>
          <p:nvPr/>
        </p:nvSpPr>
        <p:spPr>
          <a:xfrm>
            <a:off x="512827" y="147702"/>
            <a:ext cx="8229600" cy="710952"/>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600" b="1" kern="1200">
                <a:solidFill>
                  <a:srgbClr val="F5981B"/>
                </a:solidFill>
                <a:latin typeface="Arial"/>
                <a:ea typeface="+mj-ea"/>
                <a:cs typeface="Arial"/>
              </a:defRPr>
            </a:lvl1pPr>
          </a:lstStyle>
          <a:p>
            <a:pPr algn="ctr"/>
            <a:endParaRPr lang="en-US" sz="3200" dirty="0">
              <a:solidFill>
                <a:srgbClr val="C00000"/>
              </a:solidFill>
              <a:latin typeface="+mj-lt"/>
            </a:endParaRPr>
          </a:p>
        </p:txBody>
      </p:sp>
      <p:sp>
        <p:nvSpPr>
          <p:cNvPr id="2" name="Rectangle 1"/>
          <p:cNvSpPr/>
          <p:nvPr/>
        </p:nvSpPr>
        <p:spPr>
          <a:xfrm>
            <a:off x="512827" y="210790"/>
            <a:ext cx="8021573" cy="584775"/>
          </a:xfrm>
          <a:prstGeom prst="rect">
            <a:avLst/>
          </a:prstGeom>
        </p:spPr>
        <p:txBody>
          <a:bodyPr wrap="square">
            <a:spAutoFit/>
          </a:bodyPr>
          <a:lstStyle/>
          <a:p>
            <a:pPr algn="ctr"/>
            <a:r>
              <a:rPr lang="en-ZA" sz="3200" b="1" dirty="0">
                <a:solidFill>
                  <a:schemeClr val="accent6"/>
                </a:solidFill>
                <a:latin typeface="+mj-lt"/>
                <a:ea typeface="+mj-ea"/>
                <a:cs typeface="Arial"/>
              </a:rPr>
              <a:t>3. DIGITIZATION</a:t>
            </a:r>
            <a:endParaRPr lang="en-GB" dirty="0">
              <a:solidFill>
                <a:schemeClr val="accent6"/>
              </a:solidFill>
              <a:latin typeface="+mj-lt"/>
            </a:endParaRPr>
          </a:p>
        </p:txBody>
      </p:sp>
      <p:sp>
        <p:nvSpPr>
          <p:cNvPr id="4" name="TextBox 3">
            <a:extLst>
              <a:ext uri="{FF2B5EF4-FFF2-40B4-BE49-F238E27FC236}">
                <a16:creationId xmlns:a16="http://schemas.microsoft.com/office/drawing/2014/main" id="{AA8351D2-1F06-B5E1-F6B3-9A91F6EBF5DE}"/>
              </a:ext>
            </a:extLst>
          </p:cNvPr>
          <p:cNvSpPr txBox="1"/>
          <p:nvPr/>
        </p:nvSpPr>
        <p:spPr>
          <a:xfrm>
            <a:off x="827584" y="795565"/>
            <a:ext cx="7706816" cy="5509200"/>
          </a:xfrm>
          <a:prstGeom prst="rect">
            <a:avLst/>
          </a:prstGeom>
          <a:noFill/>
        </p:spPr>
        <p:txBody>
          <a:bodyPr wrap="square">
            <a:spAutoFit/>
          </a:bodyPr>
          <a:lstStyle/>
          <a:p>
            <a:pPr marL="285750" indent="-285750" algn="just" eaLnBrk="0" fontAlgn="base" hangingPunct="0">
              <a:spcAft>
                <a:spcPct val="0"/>
              </a:spcAf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eaLnBrk="0" fontAlgn="base" hangingPunct="0">
              <a:spcAft>
                <a:spcPct val="0"/>
              </a:spcAf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On 12 October 2014 two archivists of the National Archives and Records Service of SA took the first consignment of the dictabelts of the Rivonia Trail to France where INA digitise the analogue audio recordings</a:t>
            </a:r>
          </a:p>
          <a:p>
            <a:pPr marL="285750" indent="-285750" algn="just" eaLnBrk="0" fontAlgn="base" hangingPunct="0">
              <a:spcAft>
                <a:spcPct val="0"/>
              </a:spcAf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eaLnBrk="0" fontAlgn="base" hangingPunct="0">
              <a:spcAft>
                <a:spcPct val="0"/>
              </a:spcAf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In March 2016, INA handed over the digitised dictabelts to the Minister of Arts and Culture </a:t>
            </a:r>
          </a:p>
          <a:p>
            <a:pPr marL="285750" indent="-285750" algn="just" eaLnBrk="0" fontAlgn="base" hangingPunct="0">
              <a:spcAft>
                <a:spcPct val="0"/>
              </a:spcAf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eaLnBrk="0" fontAlgn="base" hangingPunct="0">
              <a:spcAft>
                <a:spcPct val="0"/>
              </a:spcAf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A training agreement was signed between the DAC &amp; INA re:  “a train a trainer programme” including South African archivists in both South Africa and France.</a:t>
            </a:r>
          </a:p>
          <a:p>
            <a:pPr marL="285750" indent="-285750" algn="just" eaLnBrk="0" fontAlgn="base" hangingPunct="0">
              <a:spcAft>
                <a:spcPct val="0"/>
              </a:spcAf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 </a:t>
            </a:r>
          </a:p>
          <a:p>
            <a:pPr marL="285750" indent="-285750" algn="just" eaLnBrk="0" fontAlgn="base" hangingPunct="0">
              <a:spcAft>
                <a:spcPct val="0"/>
              </a:spcAf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Special equipment called “Archeophones” has been bought for the dictabelts digitation programme. More equipment (Apple Macs, RMEs, Scanners, Speakers etc.) were also bought for this project.</a:t>
            </a:r>
          </a:p>
          <a:p>
            <a:pPr marL="285750" indent="-285750" algn="just" eaLnBrk="0" fontAlgn="base" hangingPunct="0">
              <a:spcAft>
                <a:spcPct val="0"/>
              </a:spcAft>
              <a:buFont typeface="Arial" panose="020B0604020202020204" pitchFamily="34" charset="0"/>
              <a:buChar char="•"/>
            </a:pPr>
            <a:endParaRPr lang="en-ZA" sz="1600" b="0" dirty="0">
              <a:solidFill>
                <a:schemeClr val="tx1"/>
              </a:solidFill>
              <a:latin typeface="Arial" panose="020B0604020202020204" pitchFamily="34" charset="0"/>
              <a:cs typeface="Arial" panose="020B0604020202020204" pitchFamily="34" charset="0"/>
            </a:endParaRPr>
          </a:p>
          <a:p>
            <a:pPr marL="285750" indent="-285750" algn="just" eaLnBrk="0" fontAlgn="base" hangingPunct="0">
              <a:spcAft>
                <a:spcPct val="0"/>
              </a:spcAf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In 2020 November 14 PESP interns </a:t>
            </a:r>
            <a:r>
              <a:rPr lang="en-ZA" sz="1600" dirty="0">
                <a:latin typeface="Arial" panose="020B0604020202020204" pitchFamily="34" charset="0"/>
                <a:cs typeface="Arial" panose="020B0604020202020204" pitchFamily="34" charset="0"/>
              </a:rPr>
              <a:t>were deployed to the Sound Preservation Unit, to digitise the Treason Trial Dictabelts, </a:t>
            </a:r>
          </a:p>
          <a:p>
            <a:pPr marL="285750" indent="-285750" algn="just" eaLnBrk="0" fontAlgn="base" hangingPunct="0">
              <a:spcAft>
                <a:spcPct val="0"/>
              </a:spcAft>
              <a:buFont typeface="Arial" panose="020B0604020202020204" pitchFamily="34" charset="0"/>
              <a:buChar char="•"/>
            </a:pPr>
            <a:endParaRPr lang="en-ZA" sz="1600" dirty="0">
              <a:latin typeface="Arial" panose="020B0604020202020204" pitchFamily="34" charset="0"/>
              <a:cs typeface="Arial" panose="020B0604020202020204" pitchFamily="34" charset="0"/>
            </a:endParaRPr>
          </a:p>
          <a:p>
            <a:pPr marL="285750" indent="-285750" algn="just" eaLnBrk="0" fontAlgn="base" hangingPunct="0">
              <a:spcAft>
                <a:spcPct val="0"/>
              </a:spcAft>
              <a:buFont typeface="Arial" panose="020B0604020202020204" pitchFamily="34" charset="0"/>
              <a:buChar char="•"/>
            </a:pPr>
            <a:r>
              <a:rPr lang="en-ZA" sz="1600" b="0" dirty="0">
                <a:solidFill>
                  <a:schemeClr val="tx1"/>
                </a:solidFill>
                <a:latin typeface="Arial" panose="020B0604020202020204" pitchFamily="34" charset="0"/>
                <a:cs typeface="Arial" panose="020B0604020202020204" pitchFamily="34" charset="0"/>
              </a:rPr>
              <a:t>These interns have also been digitising the Truth and Reconciliation Commission (TRC) Audio Tapes.</a:t>
            </a:r>
          </a:p>
          <a:p>
            <a:pPr marL="285750" indent="-285750" algn="just" eaLnBrk="0" fontAlgn="base" hangingPunct="0">
              <a:spcAft>
                <a:spcPct val="0"/>
              </a:spcAft>
              <a:buFont typeface="Arial" panose="020B0604020202020204" pitchFamily="34" charset="0"/>
              <a:buChar char="•"/>
            </a:pPr>
            <a:r>
              <a:rPr lang="en-ZA" sz="1600" dirty="0">
                <a:latin typeface="Arial" panose="020B0604020202020204" pitchFamily="34" charset="0"/>
                <a:cs typeface="Arial" panose="020B0604020202020204" pitchFamily="34" charset="0"/>
              </a:rPr>
              <a:t>From April – June 2022: 265 Treason Trial Dictabelts were digitised</a:t>
            </a:r>
          </a:p>
          <a:p>
            <a:pPr marL="2571750" lvl="5" indent="-285750" algn="just" eaLnBrk="0" fontAlgn="base" hangingPunct="0">
              <a:spcAft>
                <a:spcPct val="0"/>
              </a:spcAft>
              <a:buFont typeface="Arial" panose="020B0604020202020204" pitchFamily="34" charset="0"/>
              <a:buChar char="•"/>
            </a:pPr>
            <a:r>
              <a:rPr lang="en-ZA" sz="1600" dirty="0">
                <a:latin typeface="Arial" panose="020B0604020202020204" pitchFamily="34" charset="0"/>
                <a:cs typeface="Arial" panose="020B0604020202020204" pitchFamily="34" charset="0"/>
              </a:rPr>
              <a:t>626 TRC Audio Tapes were digitised</a:t>
            </a:r>
            <a:endParaRPr lang="en-ZA" sz="16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484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altLang="en-US" sz="2000" cap="all" dirty="0">
                <a:latin typeface="Arial" pitchFamily="34" charset="0"/>
                <a:cs typeface="Arial" pitchFamily="34" charset="0"/>
              </a:rPr>
              <a:t>4. 	                    COLLECTION CARE </a:t>
            </a:r>
          </a:p>
        </p:txBody>
      </p:sp>
      <p:sp>
        <p:nvSpPr>
          <p:cNvPr id="3" name="Content Placeholder 2"/>
          <p:cNvSpPr>
            <a:spLocks noGrp="1"/>
          </p:cNvSpPr>
          <p:nvPr>
            <p:ph idx="1"/>
          </p:nvPr>
        </p:nvSpPr>
        <p:spPr>
          <a:xfrm>
            <a:off x="457200" y="1556793"/>
            <a:ext cx="8229600" cy="4032448"/>
          </a:xfrm>
        </p:spPr>
        <p:txBody>
          <a:bodyPr>
            <a:normAutofit/>
          </a:bodyPr>
          <a:lstStyle/>
          <a:p>
            <a:pPr algn="just" defTabSz="457200" eaLnBrk="0" fontAlgn="base" hangingPunct="0">
              <a:lnSpc>
                <a:spcPct val="120000"/>
              </a:lnSpc>
              <a:spcBef>
                <a:spcPts val="500"/>
              </a:spcBef>
              <a:spcAft>
                <a:spcPts val="500"/>
              </a:spcAft>
              <a:defRPr/>
            </a:pPr>
            <a:endParaRPr lang="en-ZA" altLang="en-US" sz="1800" b="0" dirty="0">
              <a:solidFill>
                <a:schemeClr val="tx1"/>
              </a:solidFill>
              <a:latin typeface="Arial" pitchFamily="34" charset="0"/>
              <a:ea typeface="Gill Sans"/>
              <a:cs typeface="Arial" pitchFamily="34" charset="0"/>
            </a:endParaRPr>
          </a:p>
          <a:p>
            <a:pPr marL="450850" lvl="0" indent="-450850" algn="just" defTabSz="457200" eaLnBrk="0" fontAlgn="base" hangingPunct="0">
              <a:lnSpc>
                <a:spcPct val="120000"/>
              </a:lnSpc>
              <a:spcBef>
                <a:spcPts val="500"/>
              </a:spcBef>
              <a:spcAft>
                <a:spcPts val="500"/>
              </a:spcAft>
              <a:buFont typeface="+mj-lt"/>
              <a:buAutoNum type="alphaLcParenR"/>
              <a:defRPr/>
            </a:pPr>
            <a:endParaRPr lang="en-ZA" altLang="en-US" sz="1800" b="0" dirty="0">
              <a:solidFill>
                <a:schemeClr val="tx1"/>
              </a:solidFill>
              <a:latin typeface="Arial" pitchFamily="34" charset="0"/>
              <a:ea typeface="Gill Sans"/>
              <a:cs typeface="Arial" pitchFamily="34" charset="0"/>
            </a:endParaRPr>
          </a:p>
        </p:txBody>
      </p:sp>
      <p:sp>
        <p:nvSpPr>
          <p:cNvPr id="4" name="Slide Number Placeholder 3"/>
          <p:cNvSpPr>
            <a:spLocks noGrp="1"/>
          </p:cNvSpPr>
          <p:nvPr>
            <p:ph type="sldNum" sz="quarter" idx="4"/>
          </p:nvPr>
        </p:nvSpPr>
        <p:spPr/>
        <p:txBody>
          <a:bodyPr/>
          <a:lstStyle/>
          <a:p>
            <a:endParaRPr lang="en-ZA" dirty="0"/>
          </a:p>
        </p:txBody>
      </p:sp>
      <p:sp>
        <p:nvSpPr>
          <p:cNvPr id="8" name="TextBox 7">
            <a:extLst>
              <a:ext uri="{FF2B5EF4-FFF2-40B4-BE49-F238E27FC236}">
                <a16:creationId xmlns:a16="http://schemas.microsoft.com/office/drawing/2014/main" id="{25500DFE-0B90-8D92-9DC7-38638BF3AF8B}"/>
              </a:ext>
            </a:extLst>
          </p:cNvPr>
          <p:cNvSpPr txBox="1"/>
          <p:nvPr/>
        </p:nvSpPr>
        <p:spPr>
          <a:xfrm>
            <a:off x="302840" y="1412776"/>
            <a:ext cx="8229600" cy="4675639"/>
          </a:xfrm>
          <a:prstGeom prst="rect">
            <a:avLst/>
          </a:prstGeom>
          <a:noFill/>
        </p:spPr>
        <p:txBody>
          <a:bodyPr wrap="square">
            <a:spAutoFit/>
          </a:bodyPr>
          <a:lstStyle/>
          <a:p>
            <a:pPr marL="342900" marR="0" lvl="0" indent="-342900" algn="just" defTabSz="457200" rtl="0" eaLnBrk="0" fontAlgn="base" latinLnBrk="0" hangingPunct="0">
              <a:lnSpc>
                <a:spcPct val="120000"/>
              </a:lnSpc>
              <a:spcBef>
                <a:spcPts val="500"/>
              </a:spcBef>
              <a:spcAft>
                <a:spcPts val="500"/>
              </a:spcAft>
              <a:buClrTx/>
              <a:buSzTx/>
              <a:buFont typeface="Arial" pitchFamily="34" charset="0"/>
              <a:buChar char="•"/>
              <a:tabLst/>
              <a:defRPr/>
            </a:pPr>
            <a:r>
              <a:rPr kumimoji="0" lang="en-US" altLang="en-US" sz="1600" b="0" i="0" u="none" strike="noStrike" kern="1200" cap="none" spc="0" normalizeH="0" baseline="0" noProof="0" dirty="0">
                <a:ln>
                  <a:noFill/>
                </a:ln>
                <a:solidFill>
                  <a:prstClr val="black"/>
                </a:solidFill>
                <a:effectLst/>
                <a:uLnTx/>
                <a:uFillTx/>
                <a:latin typeface="Arial" pitchFamily="34" charset="0"/>
                <a:ea typeface="Gill Sans"/>
                <a:cs typeface="Arial" pitchFamily="34" charset="0"/>
              </a:rPr>
              <a:t>During 2017 and 2018, the NARSSA conducted an assessment of collections care management at all nine provincial archives and the two National Archives repositories for paper records and film, video and sound archives. </a:t>
            </a:r>
          </a:p>
          <a:p>
            <a:pPr marL="342900" marR="0" lvl="0" indent="-342900" algn="just" defTabSz="457200" rtl="0" eaLnBrk="0" fontAlgn="base" latinLnBrk="0" hangingPunct="0">
              <a:lnSpc>
                <a:spcPct val="120000"/>
              </a:lnSpc>
              <a:spcBef>
                <a:spcPts val="500"/>
              </a:spcBef>
              <a:spcAft>
                <a:spcPts val="500"/>
              </a:spcAft>
              <a:buClrTx/>
              <a:buSzTx/>
              <a:buFont typeface="Arial" pitchFamily="34" charset="0"/>
              <a:buChar char="•"/>
              <a:tabLst/>
              <a:defRPr/>
            </a:pPr>
            <a:endParaRPr kumimoji="0" lang="en-US" altLang="en-US" sz="1600" b="0" i="0" u="none" strike="noStrike" kern="1200" cap="none" spc="0" normalizeH="0" baseline="0" noProof="0" dirty="0">
              <a:ln>
                <a:noFill/>
              </a:ln>
              <a:solidFill>
                <a:prstClr val="black"/>
              </a:solidFill>
              <a:effectLst/>
              <a:uLnTx/>
              <a:uFillTx/>
              <a:latin typeface="Arial" pitchFamily="34" charset="0"/>
              <a:ea typeface="Gill Sans"/>
              <a:cs typeface="Arial" pitchFamily="34" charset="0"/>
            </a:endParaRPr>
          </a:p>
          <a:p>
            <a:pPr marL="342900" marR="0" lvl="0" indent="-342900" algn="just" defTabSz="457200" rtl="0" eaLnBrk="0" fontAlgn="base" latinLnBrk="0" hangingPunct="0">
              <a:lnSpc>
                <a:spcPct val="120000"/>
              </a:lnSpc>
              <a:spcBef>
                <a:spcPts val="500"/>
              </a:spcBef>
              <a:spcAft>
                <a:spcPts val="500"/>
              </a:spcAft>
              <a:buClrTx/>
              <a:buSzTx/>
              <a:buFont typeface="Arial" pitchFamily="34" charset="0"/>
              <a:buChar char="•"/>
              <a:tabLst/>
              <a:defRPr/>
            </a:pPr>
            <a:r>
              <a:rPr kumimoji="0" lang="en-US" altLang="en-US" sz="1600" b="0" i="0" u="none" strike="noStrike" kern="1200" cap="none" spc="0" normalizeH="0" baseline="0" noProof="0" dirty="0">
                <a:ln>
                  <a:noFill/>
                </a:ln>
                <a:solidFill>
                  <a:prstClr val="black"/>
                </a:solidFill>
                <a:effectLst/>
                <a:uLnTx/>
                <a:uFillTx/>
                <a:latin typeface="Arial" pitchFamily="34" charset="0"/>
                <a:ea typeface="Gill Sans"/>
                <a:cs typeface="Arial" pitchFamily="34" charset="0"/>
              </a:rPr>
              <a:t>The purpose of the assessment was to collect qualitative information on the current status in term of preservation management.</a:t>
            </a:r>
          </a:p>
          <a:p>
            <a:pPr marL="342900" marR="0" lvl="0" indent="-342900" algn="just" defTabSz="457200" rtl="0" eaLnBrk="0" fontAlgn="base" latinLnBrk="0" hangingPunct="0">
              <a:lnSpc>
                <a:spcPct val="120000"/>
              </a:lnSpc>
              <a:spcBef>
                <a:spcPts val="500"/>
              </a:spcBef>
              <a:spcAft>
                <a:spcPts val="500"/>
              </a:spcAft>
              <a:buClrTx/>
              <a:buSzTx/>
              <a:buFont typeface="Arial" pitchFamily="34" charset="0"/>
              <a:buChar char="•"/>
              <a:tabLst/>
              <a:defRPr/>
            </a:pPr>
            <a:endParaRPr kumimoji="0" lang="en-US" altLang="en-US" sz="1600" b="0" i="0" u="none" strike="noStrike" kern="1200" cap="none" spc="0" normalizeH="0" baseline="0" noProof="0" dirty="0">
              <a:ln>
                <a:noFill/>
              </a:ln>
              <a:solidFill>
                <a:prstClr val="black"/>
              </a:solidFill>
              <a:effectLst/>
              <a:uLnTx/>
              <a:uFillTx/>
              <a:latin typeface="Arial" pitchFamily="34" charset="0"/>
              <a:ea typeface="Gill Sans"/>
              <a:cs typeface="Arial" pitchFamily="34" charset="0"/>
            </a:endParaRPr>
          </a:p>
          <a:p>
            <a:pPr marL="342900" marR="0" lvl="0" indent="-342900" algn="just" defTabSz="457200" rtl="0" eaLnBrk="0" fontAlgn="base" latinLnBrk="0" hangingPunct="0">
              <a:lnSpc>
                <a:spcPct val="120000"/>
              </a:lnSpc>
              <a:spcBef>
                <a:spcPts val="500"/>
              </a:spcBef>
              <a:spcAft>
                <a:spcPts val="500"/>
              </a:spcAft>
              <a:buClrTx/>
              <a:buSzTx/>
              <a:buFont typeface="Arial" pitchFamily="34" charset="0"/>
              <a:buChar char="•"/>
              <a:tabLst/>
              <a:defRPr/>
            </a:pPr>
            <a:r>
              <a:rPr kumimoji="0" lang="en-US" altLang="en-US" sz="1600" b="0" i="0" u="none" strike="noStrike" kern="1200" cap="none" spc="0" normalizeH="0" baseline="0" noProof="0" dirty="0">
                <a:ln>
                  <a:noFill/>
                </a:ln>
                <a:solidFill>
                  <a:prstClr val="black"/>
                </a:solidFill>
                <a:effectLst/>
                <a:uLnTx/>
                <a:uFillTx/>
                <a:latin typeface="Arial" pitchFamily="34" charset="0"/>
                <a:ea typeface="Gill Sans"/>
                <a:cs typeface="Arial" pitchFamily="34" charset="0"/>
              </a:rPr>
              <a:t>Also, the assessment was to measure performance in term of collections care, benchmark this performance against international standards and practices, and use the gathered information to develop capacity building programmes. </a:t>
            </a:r>
          </a:p>
          <a:p>
            <a:pPr marL="342900" marR="0" lvl="0" indent="-342900" algn="just" defTabSz="457200" rtl="0" eaLnBrk="0" fontAlgn="base" latinLnBrk="0" hangingPunct="0">
              <a:lnSpc>
                <a:spcPct val="120000"/>
              </a:lnSpc>
              <a:spcBef>
                <a:spcPts val="500"/>
              </a:spcBef>
              <a:spcAft>
                <a:spcPts val="500"/>
              </a:spcAft>
              <a:buClrTx/>
              <a:buSzTx/>
              <a:buFont typeface="Arial" pitchFamily="34" charset="0"/>
              <a:buChar char="•"/>
              <a:tabLst/>
              <a:defRPr/>
            </a:pPr>
            <a:endParaRPr kumimoji="0" lang="en-US" altLang="en-US" sz="1600" b="0" i="0" u="none" strike="noStrike" kern="1200" cap="none" spc="0" normalizeH="0" baseline="0" noProof="0" dirty="0">
              <a:ln>
                <a:noFill/>
              </a:ln>
              <a:solidFill>
                <a:prstClr val="black"/>
              </a:solidFill>
              <a:effectLst/>
              <a:uLnTx/>
              <a:uFillTx/>
              <a:latin typeface="Arial" pitchFamily="34" charset="0"/>
              <a:ea typeface="Gill Sans"/>
              <a:cs typeface="Arial" pitchFamily="34" charset="0"/>
            </a:endParaRPr>
          </a:p>
          <a:p>
            <a:pPr marL="342900" marR="0" lvl="0" indent="-342900" algn="just" defTabSz="457200" rtl="0" eaLnBrk="0" fontAlgn="base" latinLnBrk="0" hangingPunct="0">
              <a:lnSpc>
                <a:spcPct val="120000"/>
              </a:lnSpc>
              <a:spcBef>
                <a:spcPts val="500"/>
              </a:spcBef>
              <a:spcAft>
                <a:spcPts val="500"/>
              </a:spcAft>
              <a:buClrTx/>
              <a:buSzTx/>
              <a:buFont typeface="Arial" pitchFamily="34" charset="0"/>
              <a:buChar char="•"/>
              <a:tabLst/>
              <a:defRPr/>
            </a:pPr>
            <a:r>
              <a:rPr kumimoji="0" lang="en-US" altLang="en-US" sz="1600" b="0" i="0" u="none" strike="noStrike" kern="1200" cap="none" spc="0" normalizeH="0" baseline="0" noProof="0" dirty="0">
                <a:ln>
                  <a:noFill/>
                </a:ln>
                <a:solidFill>
                  <a:prstClr val="black"/>
                </a:solidFill>
                <a:effectLst/>
                <a:uLnTx/>
                <a:uFillTx/>
                <a:latin typeface="Arial" pitchFamily="34" charset="0"/>
                <a:ea typeface="Gill Sans"/>
                <a:cs typeface="Arial" pitchFamily="34" charset="0"/>
              </a:rPr>
              <a:t>In general, it was found that the majority of repositories do not have collections care management fully implemented.</a:t>
            </a:r>
          </a:p>
        </p:txBody>
      </p:sp>
    </p:spTree>
    <p:extLst>
      <p:ext uri="{BB962C8B-B14F-4D97-AF65-F5344CB8AC3E}">
        <p14:creationId xmlns:p14="http://schemas.microsoft.com/office/powerpoint/2010/main" val="3828305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2000" cap="all" dirty="0"/>
              <a:t>5.  RECORDS MANAGEMENT </a:t>
            </a:r>
            <a:r>
              <a:rPr lang="en-ZA" sz="1400" cap="all" dirty="0"/>
              <a:t>(1)  </a:t>
            </a:r>
          </a:p>
        </p:txBody>
      </p:sp>
      <p:sp>
        <p:nvSpPr>
          <p:cNvPr id="3" name="Content Placeholder 2"/>
          <p:cNvSpPr>
            <a:spLocks noGrp="1"/>
          </p:cNvSpPr>
          <p:nvPr>
            <p:ph idx="1"/>
          </p:nvPr>
        </p:nvSpPr>
        <p:spPr>
          <a:xfrm>
            <a:off x="457200" y="1340769"/>
            <a:ext cx="8077200" cy="4602832"/>
          </a:xfrm>
        </p:spPr>
        <p:txBody>
          <a:bodyPr>
            <a:norm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Discussions are underway to enter into a Memorandum of Agreement with Auditor General of South Africa, South African Local Government Association as well as the Department of Cooperative Governance and Traditional Affairs in efforts to promote sound records management practices across government in the country.</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NARSSA resuscitated a records managers' forum with the aim to improve communication between NARSSA and records managers of governmental bodies.  This forum took place on 27 July 2022 with special focus on records managers of national departments.  Plans are underway to meet with records managers of state-owned entities and statutory bodies.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 bulk import of CODESA and NEG CSV file and digital objects into AtoM was successful.  The verification process and publishing to the website has been concluded.  NARSSA is rescanning a few of the records that could not publish due to incorrect format and the need to redact personal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5686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4EF497-53D2-1809-00EE-6AC258A530A1}"/>
              </a:ext>
            </a:extLst>
          </p:cNvPr>
          <p:cNvSpPr>
            <a:spLocks noGrp="1"/>
          </p:cNvSpPr>
          <p:nvPr>
            <p:ph type="sldNum" sz="quarter" idx="4"/>
          </p:nvPr>
        </p:nvSpPr>
        <p:spPr/>
        <p:txBody>
          <a:bodyPr/>
          <a:lstStyle/>
          <a:p>
            <a:r>
              <a:rPr lang="en-ZA" dirty="0"/>
              <a:t>1</a:t>
            </a:r>
          </a:p>
        </p:txBody>
      </p:sp>
      <p:sp>
        <p:nvSpPr>
          <p:cNvPr id="4" name="TextBox 3">
            <a:extLst>
              <a:ext uri="{FF2B5EF4-FFF2-40B4-BE49-F238E27FC236}">
                <a16:creationId xmlns:a16="http://schemas.microsoft.com/office/drawing/2014/main" id="{217EB763-A6F5-589A-9E27-756AD93BCEF4}"/>
              </a:ext>
            </a:extLst>
          </p:cNvPr>
          <p:cNvSpPr txBox="1"/>
          <p:nvPr/>
        </p:nvSpPr>
        <p:spPr>
          <a:xfrm>
            <a:off x="2771800" y="404664"/>
            <a:ext cx="4572000" cy="400110"/>
          </a:xfrm>
          <a:prstGeom prst="rect">
            <a:avLst/>
          </a:prstGeom>
          <a:noFill/>
        </p:spPr>
        <p:txBody>
          <a:bodyPr wrap="square">
            <a:spAutoFit/>
          </a:bodyPr>
          <a:lstStyle/>
          <a:p>
            <a:r>
              <a:rPr kumimoji="0" lang="en-ZA" sz="2000" b="1" i="0" u="none" strike="noStrike" kern="1200" cap="all" spc="0" normalizeH="0" baseline="0" noProof="0" dirty="0">
                <a:ln>
                  <a:noFill/>
                </a:ln>
                <a:solidFill>
                  <a:srgbClr val="F5981B"/>
                </a:solidFill>
                <a:effectLst/>
                <a:uLnTx/>
                <a:uFillTx/>
                <a:latin typeface="Arial"/>
                <a:ea typeface="+mj-ea"/>
                <a:cs typeface="Arial"/>
              </a:rPr>
              <a:t>5.  RECORDS MANAGEMENT </a:t>
            </a:r>
            <a:r>
              <a:rPr kumimoji="0" lang="en-ZA" sz="1400" b="1" i="0" u="none" strike="noStrike" kern="1200" cap="all" spc="0" normalizeH="0" baseline="0" noProof="0" dirty="0">
                <a:ln>
                  <a:noFill/>
                </a:ln>
                <a:solidFill>
                  <a:srgbClr val="F5981B"/>
                </a:solidFill>
                <a:effectLst/>
                <a:uLnTx/>
                <a:uFillTx/>
                <a:latin typeface="Arial"/>
                <a:ea typeface="+mj-ea"/>
                <a:cs typeface="Arial"/>
              </a:rPr>
              <a:t>(2) </a:t>
            </a:r>
            <a:endParaRPr lang="en-US" sz="1400" dirty="0"/>
          </a:p>
        </p:txBody>
      </p:sp>
      <p:sp>
        <p:nvSpPr>
          <p:cNvPr id="6" name="TextBox 5">
            <a:extLst>
              <a:ext uri="{FF2B5EF4-FFF2-40B4-BE49-F238E27FC236}">
                <a16:creationId xmlns:a16="http://schemas.microsoft.com/office/drawing/2014/main" id="{6D7C6686-7DC9-4518-5BDF-BE7739239AFA}"/>
              </a:ext>
            </a:extLst>
          </p:cNvPr>
          <p:cNvSpPr txBox="1"/>
          <p:nvPr/>
        </p:nvSpPr>
        <p:spPr>
          <a:xfrm>
            <a:off x="611560" y="1700808"/>
            <a:ext cx="7992888" cy="2585323"/>
          </a:xfrm>
          <a:prstGeom prst="rect">
            <a:avLst/>
          </a:prstGeom>
          <a:noFill/>
        </p:spPr>
        <p:txBody>
          <a:bodyPr wrap="square">
            <a:spAutoFit/>
          </a:bodyPr>
          <a:lstStyle/>
          <a:p>
            <a:pPr marL="285750" marR="0" indent="-285750" algn="just">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Training in AtoM was provided to KwaZulu Natal Provincial Archives and Limpopo Provincial Archives in May 2022 and July 2022, respectively.  History was made </a:t>
            </a:r>
            <a:r>
              <a:rPr lang="en-US" dirty="0">
                <a:latin typeface="Calibri" panose="020F0502020204030204" pitchFamily="34" charset="0"/>
                <a:ea typeface="Calibri" panose="020F0502020204030204" pitchFamily="34" charset="0"/>
              </a:rPr>
              <a:t>at the Limpopo Provincial Archives as they contributed to the NAAIRS for the first time.  During the training, records from three departments of the former Lebowa Homeland were captured into AtoM.  </a:t>
            </a:r>
          </a:p>
          <a:p>
            <a:pPr marR="0" algn="just">
              <a:spcBef>
                <a:spcPts val="0"/>
              </a:spcBef>
              <a:spcAft>
                <a:spcPts val="0"/>
              </a:spcAft>
            </a:pPr>
            <a:endParaRPr lang="en-US" dirty="0">
              <a:latin typeface="Calibri" panose="020F0502020204030204" pitchFamily="34" charset="0"/>
              <a:ea typeface="Calibri" panose="020F0502020204030204" pitchFamily="34" charset="0"/>
            </a:endParaRPr>
          </a:p>
          <a:p>
            <a:pPr marL="285750" marR="0" indent="-285750" algn="just">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All six advisory pamphlets of NARSSA have been updated and published to the website. Two NARSSA publications on the management of electronic records and metadata are under review.</a:t>
            </a:r>
          </a:p>
        </p:txBody>
      </p:sp>
    </p:spTree>
    <p:extLst>
      <p:ext uri="{BB962C8B-B14F-4D97-AF65-F5344CB8AC3E}">
        <p14:creationId xmlns:p14="http://schemas.microsoft.com/office/powerpoint/2010/main" val="684752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966938"/>
          </a:xfrm>
        </p:spPr>
        <p:txBody>
          <a:bodyPr>
            <a:normAutofit/>
          </a:bodyPr>
          <a:lstStyle/>
          <a:p>
            <a:r>
              <a:rPr lang="en-ZA" sz="2000" dirty="0"/>
              <a:t>6.                DISASTER MANAGEMENT PLAN</a:t>
            </a:r>
          </a:p>
        </p:txBody>
      </p:sp>
      <p:sp>
        <p:nvSpPr>
          <p:cNvPr id="3" name="Content Placeholder 2"/>
          <p:cNvSpPr>
            <a:spLocks noGrp="1"/>
          </p:cNvSpPr>
          <p:nvPr>
            <p:ph idx="1"/>
          </p:nvPr>
        </p:nvSpPr>
        <p:spPr>
          <a:xfrm>
            <a:off x="251520" y="888133"/>
            <a:ext cx="8229600" cy="3888432"/>
          </a:xfrm>
        </p:spPr>
        <p:txBody>
          <a:bodyPr>
            <a:no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b="0" i="0" u="none" strike="noStrike" kern="1200" cap="none" spc="0" normalizeH="0" baseline="0" noProof="0" dirty="0">
              <a:ln>
                <a:noFill/>
              </a:ln>
              <a:solidFill>
                <a:prstClr val="black"/>
              </a:solidFill>
              <a:effectLst/>
              <a:uLnTx/>
              <a:uFillTx/>
              <a:latin typeface="Arial"/>
              <a:ea typeface="+mn-ea"/>
              <a:cs typeface="Arial"/>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b="0" i="0" u="none" strike="noStrike" kern="1200" cap="none" spc="0" normalizeH="0" baseline="0" noProof="0" dirty="0">
                <a:ln>
                  <a:noFill/>
                </a:ln>
                <a:solidFill>
                  <a:prstClr val="black"/>
                </a:solidFill>
                <a:effectLst/>
                <a:uLnTx/>
                <a:uFillTx/>
                <a:latin typeface="Arial"/>
                <a:ea typeface="+mn-ea"/>
                <a:cs typeface="Arial"/>
              </a:rPr>
              <a:t>The NARSSA has embarked on an ambitious project to develop a disaster plan which, when approved, can also be customised for use by provincial archives. </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b="0" i="0" u="none" strike="noStrike" kern="1200" cap="none" spc="0" normalizeH="0" baseline="0" noProof="0" dirty="0">
              <a:ln>
                <a:noFill/>
              </a:ln>
              <a:solidFill>
                <a:prstClr val="black"/>
              </a:solidFill>
              <a:effectLst/>
              <a:uLnTx/>
              <a:uFillTx/>
              <a:latin typeface="Arial"/>
              <a:ea typeface="+mn-ea"/>
              <a:cs typeface="Arial"/>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b="0" i="0" u="none" strike="noStrike" kern="1200" cap="none" spc="0" normalizeH="0" baseline="0" noProof="0" dirty="0">
                <a:ln>
                  <a:noFill/>
                </a:ln>
                <a:solidFill>
                  <a:prstClr val="black"/>
                </a:solidFill>
                <a:effectLst/>
                <a:uLnTx/>
                <a:uFillTx/>
                <a:latin typeface="Arial"/>
                <a:ea typeface="+mn-ea"/>
                <a:cs typeface="Arial"/>
              </a:rPr>
              <a:t>Engagements have taken place with the National Disaster Management Centre (NDMC) and the Gauteng Provincial Disaster Management Centre (PDMC). </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b="0" i="0" u="none" strike="noStrike" kern="1200" cap="none" spc="0" normalizeH="0" baseline="0" noProof="0" dirty="0">
              <a:ln>
                <a:noFill/>
              </a:ln>
              <a:solidFill>
                <a:prstClr val="black"/>
              </a:solidFill>
              <a:effectLst/>
              <a:uLnTx/>
              <a:uFillTx/>
              <a:latin typeface="Arial"/>
              <a:ea typeface="+mn-ea"/>
              <a:cs typeface="Arial"/>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b="0" i="0" u="none" strike="noStrike" kern="1200" cap="none" spc="0" normalizeH="0" baseline="0" noProof="0" dirty="0">
                <a:ln>
                  <a:noFill/>
                </a:ln>
                <a:solidFill>
                  <a:prstClr val="black"/>
                </a:solidFill>
                <a:effectLst/>
                <a:uLnTx/>
                <a:uFillTx/>
                <a:latin typeface="Arial"/>
                <a:ea typeface="+mn-ea"/>
                <a:cs typeface="Arial"/>
              </a:rPr>
              <a:t>The NARSSA has consulted with the provinces and had receive guidance from the NDMC and PDMC.</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b="0" i="0" u="none" strike="noStrike" kern="1200" cap="none" spc="0" normalizeH="0" baseline="0" noProof="0" dirty="0">
              <a:ln>
                <a:noFill/>
              </a:ln>
              <a:solidFill>
                <a:prstClr val="black"/>
              </a:solidFill>
              <a:effectLst/>
              <a:uLnTx/>
              <a:uFillTx/>
              <a:latin typeface="Arial"/>
              <a:ea typeface="+mn-ea"/>
              <a:cs typeface="Arial"/>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b="0" i="0" u="none" strike="noStrike" kern="1200" cap="none" spc="0" normalizeH="0" baseline="0" noProof="0" dirty="0">
                <a:ln>
                  <a:noFill/>
                </a:ln>
                <a:solidFill>
                  <a:prstClr val="black"/>
                </a:solidFill>
                <a:effectLst/>
                <a:uLnTx/>
                <a:uFillTx/>
                <a:latin typeface="Arial"/>
                <a:ea typeface="+mn-ea"/>
                <a:cs typeface="Arial"/>
              </a:rPr>
              <a:t>The next step is to conduct a disaster risk assessment as required by the NDMC.</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b="0" i="0" u="none" strike="noStrike" kern="1200" cap="none" spc="0" normalizeH="0" baseline="0" noProof="0" dirty="0">
              <a:ln>
                <a:noFill/>
              </a:ln>
              <a:solidFill>
                <a:prstClr val="black"/>
              </a:solidFill>
              <a:effectLst/>
              <a:uLnTx/>
              <a:uFillTx/>
              <a:latin typeface="Arial"/>
              <a:ea typeface="+mn-ea"/>
              <a:cs typeface="Arial"/>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b="0" i="0" u="none" strike="noStrike" kern="1200" cap="none" spc="0" normalizeH="0" baseline="0" noProof="0" dirty="0">
                <a:ln>
                  <a:noFill/>
                </a:ln>
                <a:solidFill>
                  <a:prstClr val="black"/>
                </a:solidFill>
                <a:effectLst/>
                <a:uLnTx/>
                <a:uFillTx/>
                <a:latin typeface="Arial"/>
                <a:ea typeface="+mn-ea"/>
                <a:cs typeface="Arial"/>
              </a:rPr>
              <a:t>Once the disaster risk assessment has been concluded, the NARSSA will submit the drat disaster management plan to the NDMC for their final inputs before submitting to the Department of Sport, Arts and Culture for approval.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b="0" i="0" u="none" strike="noStrike" kern="1200" cap="none" spc="0" normalizeH="0" baseline="0" noProof="0" dirty="0">
              <a:ln>
                <a:noFill/>
              </a:ln>
              <a:solidFill>
                <a:prstClr val="black"/>
              </a:solidFill>
              <a:effectLst/>
              <a:uLnTx/>
              <a:uFillTx/>
              <a:latin typeface="Arial"/>
              <a:ea typeface="+mn-ea"/>
              <a:cs typeface="Arial"/>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b="0" i="0" u="none" strike="noStrike" kern="1200" cap="none" spc="0" normalizeH="0" baseline="0" noProof="0" dirty="0">
                <a:ln>
                  <a:noFill/>
                </a:ln>
                <a:solidFill>
                  <a:prstClr val="black"/>
                </a:solidFill>
                <a:effectLst/>
                <a:uLnTx/>
                <a:uFillTx/>
                <a:latin typeface="Arial"/>
                <a:ea typeface="+mn-ea"/>
                <a:cs typeface="Arial"/>
              </a:rPr>
              <a:t>Once approved, a copy of the Disaster Management Plan will be lodge with the NDMC.  </a:t>
            </a:r>
          </a:p>
          <a:p>
            <a:pPr marL="0" indent="0" algn="just">
              <a:buNone/>
            </a:pPr>
            <a:endParaRPr lang="en-ZA" b="0" dirty="0">
              <a:solidFill>
                <a:schemeClr val="tx1"/>
              </a:solidFill>
            </a:endParaRPr>
          </a:p>
        </p:txBody>
      </p:sp>
    </p:spTree>
    <p:extLst>
      <p:ext uri="{BB962C8B-B14F-4D97-AF65-F5344CB8AC3E}">
        <p14:creationId xmlns:p14="http://schemas.microsoft.com/office/powerpoint/2010/main" val="3162385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76"/>
            <a:ext cx="8229600" cy="593724"/>
          </a:xfrm>
        </p:spPr>
        <p:txBody>
          <a:bodyPr>
            <a:normAutofit/>
          </a:bodyPr>
          <a:lstStyle/>
          <a:p>
            <a:pPr algn="ctr"/>
            <a:r>
              <a:rPr lang="en-ZA" sz="2000" cap="all" dirty="0"/>
              <a:t>7. NATIONAL ORAL HISTORY PROGRAMME</a:t>
            </a:r>
          </a:p>
        </p:txBody>
      </p:sp>
      <p:sp>
        <p:nvSpPr>
          <p:cNvPr id="3" name="Content Placeholder 2"/>
          <p:cNvSpPr>
            <a:spLocks noGrp="1"/>
          </p:cNvSpPr>
          <p:nvPr>
            <p:ph idx="1"/>
          </p:nvPr>
        </p:nvSpPr>
        <p:spPr>
          <a:xfrm>
            <a:off x="457200" y="980728"/>
            <a:ext cx="8435280" cy="4962873"/>
          </a:xfrm>
        </p:spPr>
        <p:txBody>
          <a:bodyPr>
            <a:noAutofit/>
          </a:bodyPr>
          <a:lstStyle/>
          <a:p>
            <a:pPr algn="just"/>
            <a:r>
              <a:rPr lang="en-GB" b="0" dirty="0">
                <a:solidFill>
                  <a:schemeClr val="tx1"/>
                </a:solidFill>
                <a:latin typeface="Arial" panose="020B0604020202020204" pitchFamily="34" charset="0"/>
                <a:cs typeface="Arial" panose="020B0604020202020204" pitchFamily="34" charset="0"/>
              </a:rPr>
              <a:t>The Conference will take place in the Northern Cape 10-14 October 2022</a:t>
            </a:r>
          </a:p>
          <a:p>
            <a:pPr algn="just"/>
            <a:r>
              <a:rPr lang="en-GB" b="0" dirty="0">
                <a:solidFill>
                  <a:schemeClr val="tx1"/>
                </a:solidFill>
                <a:latin typeface="Arial" panose="020B0604020202020204" pitchFamily="34" charset="0"/>
                <a:cs typeface="Arial" panose="020B0604020202020204" pitchFamily="34" charset="0"/>
              </a:rPr>
              <a:t>The theme of the Conference is </a:t>
            </a:r>
            <a:r>
              <a:rPr lang="en-GB" dirty="0">
                <a:solidFill>
                  <a:schemeClr val="tx1"/>
                </a:solidFill>
                <a:latin typeface="Arial" panose="020B0604020202020204" pitchFamily="34" charset="0"/>
                <a:cs typeface="Arial" panose="020B0604020202020204" pitchFamily="34" charset="0"/>
              </a:rPr>
              <a:t>“EMERGING ORAL HISTORIES AND METHODOLOGIES IN SOUTH AFRICA”</a:t>
            </a:r>
          </a:p>
          <a:p>
            <a:pPr algn="just"/>
            <a:r>
              <a:rPr lang="en-GB" b="0" dirty="0">
                <a:solidFill>
                  <a:schemeClr val="tx1"/>
                </a:solidFill>
                <a:latin typeface="Arial" panose="020B0604020202020204" pitchFamily="34" charset="0"/>
                <a:cs typeface="Arial" panose="020B0604020202020204" pitchFamily="34" charset="0"/>
              </a:rPr>
              <a:t> SUB-THEMES include: </a:t>
            </a:r>
          </a:p>
          <a:p>
            <a:pPr algn="just"/>
            <a:r>
              <a:rPr lang="en-GB" b="0" dirty="0">
                <a:solidFill>
                  <a:schemeClr val="tx1"/>
                </a:solidFill>
                <a:latin typeface="Arial" panose="020B0604020202020204" pitchFamily="34" charset="0"/>
                <a:cs typeface="Arial" panose="020B0604020202020204" pitchFamily="34" charset="0"/>
              </a:rPr>
              <a:t>	Covid-19 and other stories during times of pandemics.</a:t>
            </a:r>
          </a:p>
          <a:p>
            <a:pPr algn="just"/>
            <a:r>
              <a:rPr lang="en-GB" b="0" dirty="0">
                <a:solidFill>
                  <a:schemeClr val="tx1"/>
                </a:solidFill>
                <a:latin typeface="Arial" panose="020B0604020202020204" pitchFamily="34" charset="0"/>
                <a:cs typeface="Arial" panose="020B0604020202020204" pitchFamily="34" charset="0"/>
              </a:rPr>
              <a:t>	Covid-19 narrations from beyond South African borders.</a:t>
            </a:r>
          </a:p>
          <a:p>
            <a:pPr algn="just"/>
            <a:r>
              <a:rPr lang="en-GB" b="0" dirty="0">
                <a:solidFill>
                  <a:schemeClr val="tx1"/>
                </a:solidFill>
                <a:latin typeface="Arial" panose="020B0604020202020204" pitchFamily="34" charset="0"/>
                <a:cs typeface="Arial" panose="020B0604020202020204" pitchFamily="34" charset="0"/>
              </a:rPr>
              <a:t>	Cultural and religious interpretations of Covid-19.</a:t>
            </a:r>
          </a:p>
          <a:p>
            <a:pPr algn="just"/>
            <a:r>
              <a:rPr lang="en-GB" b="0" dirty="0">
                <a:solidFill>
                  <a:schemeClr val="tx1"/>
                </a:solidFill>
                <a:latin typeface="Arial" panose="020B0604020202020204" pitchFamily="34" charset="0"/>
                <a:cs typeface="Arial" panose="020B0604020202020204" pitchFamily="34" charset="0"/>
              </a:rPr>
              <a:t>	Gendered Covid-19 narratives.  </a:t>
            </a:r>
          </a:p>
          <a:p>
            <a:pPr algn="just"/>
            <a:r>
              <a:rPr lang="en-GB" b="0" dirty="0">
                <a:solidFill>
                  <a:schemeClr val="tx1"/>
                </a:solidFill>
                <a:latin typeface="Arial" panose="020B0604020202020204" pitchFamily="34" charset="0"/>
                <a:cs typeface="Arial" panose="020B0604020202020204" pitchFamily="34" charset="0"/>
              </a:rPr>
              <a:t>	Covid-19 regulations, (Mal)administration of PPE’s and opportunism. </a:t>
            </a:r>
          </a:p>
          <a:p>
            <a:pPr algn="just"/>
            <a:r>
              <a:rPr lang="en-GB" b="0" dirty="0">
                <a:solidFill>
                  <a:schemeClr val="tx1"/>
                </a:solidFill>
                <a:latin typeface="Arial" panose="020B0604020202020204" pitchFamily="34" charset="0"/>
                <a:cs typeface="Arial" panose="020B0604020202020204" pitchFamily="34" charset="0"/>
              </a:rPr>
              <a:t>	The new normal, teaching, learning and methodologies in times of Covid-19.  </a:t>
            </a:r>
          </a:p>
          <a:p>
            <a:pPr algn="just"/>
            <a:r>
              <a:rPr lang="en-GB" b="0" dirty="0">
                <a:solidFill>
                  <a:schemeClr val="tx1"/>
                </a:solidFill>
                <a:latin typeface="Arial" panose="020B0604020202020204" pitchFamily="34" charset="0"/>
                <a:cs typeface="Arial" panose="020B0604020202020204" pitchFamily="34" charset="0"/>
              </a:rPr>
              <a:t>	Migrations, refugees, displacements, and isolation.</a:t>
            </a:r>
          </a:p>
          <a:p>
            <a:pPr algn="just"/>
            <a:r>
              <a:rPr lang="en-GB" b="0" dirty="0">
                <a:solidFill>
                  <a:schemeClr val="tx1"/>
                </a:solidFill>
                <a:latin typeface="Arial" panose="020B0604020202020204" pitchFamily="34" charset="0"/>
                <a:cs typeface="Arial" panose="020B0604020202020204" pitchFamily="34" charset="0"/>
              </a:rPr>
              <a:t>	Navigating the preservation, archiving and protection of Covid-19 records.  </a:t>
            </a:r>
          </a:p>
          <a:p>
            <a:pPr algn="just"/>
            <a:r>
              <a:rPr lang="en-GB" b="0" dirty="0">
                <a:solidFill>
                  <a:schemeClr val="tx1"/>
                </a:solidFill>
                <a:latin typeface="Arial" panose="020B0604020202020204" pitchFamily="34" charset="0"/>
                <a:cs typeface="Arial" panose="020B0604020202020204" pitchFamily="34" charset="0"/>
              </a:rPr>
              <a:t>	Oral History in the classroom.</a:t>
            </a:r>
          </a:p>
          <a:p>
            <a:pPr algn="just"/>
            <a:r>
              <a:rPr lang="en-GB" b="0" dirty="0">
                <a:solidFill>
                  <a:schemeClr val="tx1"/>
                </a:solidFill>
                <a:latin typeface="Arial" panose="020B0604020202020204" pitchFamily="34" charset="0"/>
                <a:cs typeface="Arial" panose="020B0604020202020204" pitchFamily="34" charset="0"/>
              </a:rPr>
              <a:t>OHASA been approached by Juta Publishers for a Book Launch on IKS</a:t>
            </a:r>
          </a:p>
          <a:p>
            <a:pPr algn="just"/>
            <a:r>
              <a:rPr lang="en-GB" b="0" dirty="0">
                <a:solidFill>
                  <a:schemeClr val="tx1"/>
                </a:solidFill>
                <a:latin typeface="Arial" panose="020B0604020202020204" pitchFamily="34" charset="0"/>
                <a:cs typeface="Arial" panose="020B0604020202020204" pitchFamily="34" charset="0"/>
              </a:rPr>
              <a:t>The plan is to have a Workshop for Teachers a day before the conference.</a:t>
            </a:r>
          </a:p>
          <a:p>
            <a:pPr algn="just"/>
            <a:r>
              <a:rPr lang="en-GB" b="0" dirty="0">
                <a:solidFill>
                  <a:schemeClr val="tx1"/>
                </a:solidFill>
                <a:latin typeface="Arial" panose="020B0604020202020204" pitchFamily="34" charset="0"/>
                <a:cs typeface="Arial" panose="020B0604020202020204" pitchFamily="34" charset="0"/>
              </a:rPr>
              <a:t>DBE will partner with OHASA on the training of learners and teachers</a:t>
            </a:r>
          </a:p>
          <a:p>
            <a:pPr algn="just"/>
            <a:r>
              <a:rPr lang="en-GB" b="0" dirty="0">
                <a:solidFill>
                  <a:schemeClr val="tx1"/>
                </a:solidFill>
                <a:latin typeface="Arial" panose="020B0604020202020204" pitchFamily="34" charset="0"/>
                <a:cs typeface="Arial" panose="020B0604020202020204" pitchFamily="34" charset="0"/>
              </a:rPr>
              <a:t>The Training Team has started training learners in preparation for the conference</a:t>
            </a:r>
            <a:endParaRPr lang="en-ZA" altLang="en-US" b="0" dirty="0">
              <a:solidFill>
                <a:schemeClr val="tx1"/>
              </a:solidFill>
              <a:latin typeface="Arial" panose="020B0604020202020204" pitchFamily="34" charset="0"/>
              <a:cs typeface="Arial" pitchFamily="34" charset="0"/>
            </a:endParaRPr>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462057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8229600" cy="422920"/>
          </a:xfrm>
        </p:spPr>
        <p:txBody>
          <a:bodyPr>
            <a:normAutofit/>
          </a:bodyPr>
          <a:lstStyle/>
          <a:p>
            <a:pPr algn="ctr"/>
            <a:r>
              <a:rPr lang="en-ZA" sz="2000" cap="all" dirty="0"/>
              <a:t>7. NATIONAL ORAL HISTORY PROGRAMME (Cont.)</a:t>
            </a:r>
          </a:p>
        </p:txBody>
      </p:sp>
      <p:sp>
        <p:nvSpPr>
          <p:cNvPr id="3" name="Content Placeholder 2"/>
          <p:cNvSpPr>
            <a:spLocks noGrp="1"/>
          </p:cNvSpPr>
          <p:nvPr>
            <p:ph idx="1"/>
          </p:nvPr>
        </p:nvSpPr>
        <p:spPr>
          <a:xfrm>
            <a:off x="395536" y="1196752"/>
            <a:ext cx="8496944" cy="4746848"/>
          </a:xfrm>
        </p:spPr>
        <p:txBody>
          <a:bodyPr>
            <a:normAutofit/>
          </a:bodyPr>
          <a:lstStyle/>
          <a:p>
            <a:pPr algn="just"/>
            <a:r>
              <a:rPr lang="en-GB" sz="1800" b="0" dirty="0">
                <a:solidFill>
                  <a:schemeClr val="tx1"/>
                </a:solidFill>
                <a:latin typeface="Arial" panose="020B0604020202020204" pitchFamily="34" charset="0"/>
                <a:cs typeface="Arial" panose="020B0604020202020204" pitchFamily="34" charset="0"/>
              </a:rPr>
              <a:t>The Team receives Ad Hoc requests from time to time</a:t>
            </a:r>
          </a:p>
          <a:p>
            <a:pPr algn="just"/>
            <a:endParaRPr lang="en-GB" sz="1800" b="0" dirty="0">
              <a:solidFill>
                <a:schemeClr val="tx1"/>
              </a:solidFill>
              <a:latin typeface="Arial" panose="020B0604020202020204" pitchFamily="34" charset="0"/>
              <a:cs typeface="Arial" panose="020B0604020202020204" pitchFamily="34" charset="0"/>
            </a:endParaRPr>
          </a:p>
          <a:p>
            <a:pPr algn="just"/>
            <a:r>
              <a:rPr lang="en-GB" sz="1800" b="0" dirty="0">
                <a:solidFill>
                  <a:schemeClr val="tx1"/>
                </a:solidFill>
                <a:latin typeface="Arial" panose="020B0604020202020204" pitchFamily="34" charset="0"/>
                <a:cs typeface="Arial" panose="020B0604020202020204" pitchFamily="34" charset="0"/>
              </a:rPr>
              <a:t>Contingency Plans are in place for Outreach Staff to undertake such requests</a:t>
            </a:r>
          </a:p>
          <a:p>
            <a:pPr algn="just"/>
            <a:endParaRPr lang="en-GB" sz="1800" b="0" dirty="0">
              <a:solidFill>
                <a:schemeClr val="tx1"/>
              </a:solidFill>
              <a:latin typeface="Arial" panose="020B0604020202020204" pitchFamily="34" charset="0"/>
              <a:cs typeface="Arial" panose="020B0604020202020204" pitchFamily="34" charset="0"/>
            </a:endParaRPr>
          </a:p>
          <a:p>
            <a:pPr algn="just"/>
            <a:r>
              <a:rPr lang="en-GB" sz="1800" b="0" dirty="0">
                <a:solidFill>
                  <a:schemeClr val="tx1"/>
                </a:solidFill>
                <a:latin typeface="Arial" panose="020B0604020202020204" pitchFamily="34" charset="0"/>
                <a:cs typeface="Arial" panose="020B0604020202020204" pitchFamily="34" charset="0"/>
              </a:rPr>
              <a:t>The first request on the Chief Sidinane Oral History Project in the EC took place January and March 2022. 2 phase of this project have been conducted, more interviews are planned to be conducted in the 3</a:t>
            </a:r>
            <a:r>
              <a:rPr lang="en-GB" sz="1800" b="0" baseline="30000" dirty="0">
                <a:solidFill>
                  <a:schemeClr val="tx1"/>
                </a:solidFill>
                <a:latin typeface="Arial" panose="020B0604020202020204" pitchFamily="34" charset="0"/>
                <a:cs typeface="Arial" panose="020B0604020202020204" pitchFamily="34" charset="0"/>
              </a:rPr>
              <a:t>rd</a:t>
            </a:r>
            <a:r>
              <a:rPr lang="en-GB" sz="1800" b="0" dirty="0">
                <a:solidFill>
                  <a:schemeClr val="tx1"/>
                </a:solidFill>
                <a:latin typeface="Arial" panose="020B0604020202020204" pitchFamily="34" charset="0"/>
                <a:cs typeface="Arial" panose="020B0604020202020204" pitchFamily="34" charset="0"/>
              </a:rPr>
              <a:t> Quarter,</a:t>
            </a:r>
          </a:p>
          <a:p>
            <a:pPr algn="just"/>
            <a:endParaRPr lang="en-GB" sz="1800" b="0" dirty="0">
              <a:solidFill>
                <a:schemeClr val="tx1"/>
              </a:solidFill>
              <a:latin typeface="Arial" panose="020B0604020202020204" pitchFamily="34" charset="0"/>
              <a:cs typeface="Arial" panose="020B0604020202020204" pitchFamily="34" charset="0"/>
            </a:endParaRPr>
          </a:p>
          <a:p>
            <a:pPr algn="just"/>
            <a:r>
              <a:rPr lang="en-GB" sz="1800" b="0" dirty="0">
                <a:solidFill>
                  <a:schemeClr val="tx1"/>
                </a:solidFill>
                <a:latin typeface="Arial" panose="020B0604020202020204" pitchFamily="34" charset="0"/>
                <a:cs typeface="Arial" panose="020B0604020202020204" pitchFamily="34" charset="0"/>
              </a:rPr>
              <a:t>Joint project with Limpopo Archives on the history of the Mafefe and Maila villages took place in November 2021 and December 2021.</a:t>
            </a:r>
          </a:p>
          <a:p>
            <a:pPr algn="just"/>
            <a:endParaRPr lang="en-GB" sz="1800" b="0" dirty="0">
              <a:solidFill>
                <a:schemeClr val="tx1"/>
              </a:solidFill>
              <a:latin typeface="Arial" panose="020B0604020202020204" pitchFamily="34" charset="0"/>
              <a:cs typeface="Arial" panose="020B0604020202020204" pitchFamily="34" charset="0"/>
            </a:endParaRPr>
          </a:p>
          <a:p>
            <a:pPr marR="0" lvl="0" algn="just">
              <a:lnSpc>
                <a:spcPct val="107000"/>
              </a:lnSpc>
              <a:spcBef>
                <a:spcPts val="0"/>
              </a:spcBef>
              <a:spcAft>
                <a:spcPts val="0"/>
              </a:spcAft>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Community stories – Mpumalanga	Mr. Sukati</a:t>
            </a:r>
          </a:p>
          <a:p>
            <a:pPr marL="2286000" marR="0" algn="just">
              <a:lnSpc>
                <a:spcPct val="107000"/>
              </a:lnSpc>
              <a:spcBef>
                <a:spcPts val="0"/>
              </a:spcBef>
              <a:spcAft>
                <a:spcPts val="0"/>
              </a:spcAft>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Mamelodi	Nico Smith etc.</a:t>
            </a:r>
          </a:p>
          <a:p>
            <a:pPr marL="2286000" marR="0" algn="just">
              <a:lnSpc>
                <a:spcPct val="107000"/>
              </a:lnSpc>
              <a:spcBef>
                <a:spcPts val="0"/>
              </a:spcBef>
              <a:spcAft>
                <a:spcPts val="800"/>
              </a:spcAft>
            </a:pP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Buysdorp	Coenraad de Buys</a:t>
            </a:r>
          </a:p>
          <a:p>
            <a:endParaRPr lang="en-ZA" altLang="en-US" sz="1800" b="0" dirty="0">
              <a:solidFill>
                <a:schemeClr val="tx1"/>
              </a:solidFill>
              <a:latin typeface="Arial" panose="020B0604020202020204" pitchFamily="34" charset="0"/>
              <a:cs typeface="Arial" pitchFamily="34" charset="0"/>
            </a:endParaRPr>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626098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2000" cap="all" dirty="0"/>
              <a:t>8. Annual national Archives awareness week 2022</a:t>
            </a:r>
          </a:p>
        </p:txBody>
      </p:sp>
      <p:sp>
        <p:nvSpPr>
          <p:cNvPr id="3" name="Content Placeholder 2"/>
          <p:cNvSpPr>
            <a:spLocks noGrp="1"/>
          </p:cNvSpPr>
          <p:nvPr>
            <p:ph idx="1"/>
          </p:nvPr>
        </p:nvSpPr>
        <p:spPr>
          <a:xfrm>
            <a:off x="304800" y="1196753"/>
            <a:ext cx="8515672" cy="4746848"/>
          </a:xfrm>
        </p:spPr>
        <p:txBody>
          <a:bodyPr>
            <a:normAutofit fontScale="92500" lnSpcReduction="10000"/>
          </a:bodyPr>
          <a:lstStyle/>
          <a:p>
            <a:pPr marL="450850" lvl="0" indent="-450850" algn="just" defTabSz="457200" eaLnBrk="0" fontAlgn="base" hangingPunct="0">
              <a:spcBef>
                <a:spcPts val="600"/>
              </a:spcBef>
              <a:spcAft>
                <a:spcPts val="600"/>
              </a:spcAft>
              <a:buFont typeface="Arial"/>
              <a:buChar char="•"/>
              <a:defRPr/>
            </a:pPr>
            <a:r>
              <a:rPr lang="en-ZA" altLang="en-US" sz="1700" b="0" dirty="0">
                <a:solidFill>
                  <a:schemeClr val="tx1"/>
                </a:solidFill>
                <a:latin typeface="Arial" pitchFamily="34" charset="0"/>
                <a:cs typeface="Arial" pitchFamily="34" charset="0"/>
              </a:rPr>
              <a:t>2022 Archives Week was hosted in partnership with the Eastern Cape Provincial Archives from 6 – 10 June</a:t>
            </a:r>
          </a:p>
          <a:p>
            <a:pPr marL="450850" lvl="0" indent="-450850" algn="just" defTabSz="457200" eaLnBrk="0" fontAlgn="base" hangingPunct="0">
              <a:spcBef>
                <a:spcPts val="600"/>
              </a:spcBef>
              <a:spcAft>
                <a:spcPts val="600"/>
              </a:spcAft>
              <a:buFont typeface="Arial"/>
              <a:buChar char="•"/>
              <a:defRPr/>
            </a:pPr>
            <a:r>
              <a:rPr lang="en-ZA" altLang="en-US" sz="1700" b="0" dirty="0">
                <a:solidFill>
                  <a:schemeClr val="tx1"/>
                </a:solidFill>
                <a:latin typeface="Arial" pitchFamily="34" charset="0"/>
                <a:cs typeface="Arial" pitchFamily="34" charset="0"/>
              </a:rPr>
              <a:t>It was officiated by the DM of DSAC and the MEC of DSRAC</a:t>
            </a:r>
          </a:p>
          <a:p>
            <a:pPr marL="450850" lvl="0" indent="-450850" algn="just" defTabSz="457200" eaLnBrk="0" fontAlgn="base" hangingPunct="0">
              <a:spcBef>
                <a:spcPts val="600"/>
              </a:spcBef>
              <a:spcAft>
                <a:spcPts val="600"/>
              </a:spcAft>
              <a:buFont typeface="Arial"/>
              <a:buChar char="•"/>
              <a:defRPr/>
            </a:pPr>
            <a:r>
              <a:rPr lang="en-GB" sz="1700" b="0" dirty="0">
                <a:solidFill>
                  <a:schemeClr val="tx1"/>
                </a:solidFill>
              </a:rPr>
              <a:t>The theme was “100 years of Archival Legislation in South Africa : Role/strides made by our memory institutions in preserving documentary heritage”</a:t>
            </a:r>
            <a:endParaRPr lang="en-ZA" altLang="en-US" sz="1700" b="0" dirty="0">
              <a:solidFill>
                <a:schemeClr val="tx1"/>
              </a:solidFill>
              <a:latin typeface="Arial" pitchFamily="34" charset="0"/>
              <a:cs typeface="Arial" pitchFamily="34" charset="0"/>
            </a:endParaRPr>
          </a:p>
          <a:p>
            <a:pPr marL="450850" lvl="0" indent="-450850" algn="just" defTabSz="457200" eaLnBrk="0" fontAlgn="base" hangingPunct="0">
              <a:spcBef>
                <a:spcPts val="600"/>
              </a:spcBef>
              <a:spcAft>
                <a:spcPts val="600"/>
              </a:spcAft>
              <a:buFont typeface="Arial"/>
              <a:buChar char="•"/>
              <a:defRPr/>
            </a:pPr>
            <a:r>
              <a:rPr lang="en-ZA" altLang="en-US" sz="1700" b="0" dirty="0">
                <a:solidFill>
                  <a:schemeClr val="tx1"/>
                </a:solidFill>
                <a:latin typeface="Arial" pitchFamily="34" charset="0"/>
                <a:cs typeface="Arial" pitchFamily="34" charset="0"/>
              </a:rPr>
              <a:t>Days 1 &amp; 2 – held at the East London Christian Centre</a:t>
            </a:r>
          </a:p>
          <a:p>
            <a:pPr marL="450850" lvl="0" indent="-450850" algn="just" defTabSz="457200" eaLnBrk="0" fontAlgn="base" hangingPunct="0">
              <a:spcBef>
                <a:spcPts val="600"/>
              </a:spcBef>
              <a:spcAft>
                <a:spcPts val="600"/>
              </a:spcAft>
              <a:buFont typeface="Arial"/>
              <a:buChar char="•"/>
              <a:defRPr/>
            </a:pPr>
            <a:r>
              <a:rPr lang="en-ZA" altLang="en-US" sz="1700" b="0" dirty="0">
                <a:solidFill>
                  <a:schemeClr val="tx1"/>
                </a:solidFill>
                <a:latin typeface="Arial" pitchFamily="34" charset="0"/>
                <a:cs typeface="Arial" pitchFamily="34" charset="0"/>
              </a:rPr>
              <a:t>Day 3 – Makhenkesi Stofile Library in Alice</a:t>
            </a:r>
          </a:p>
          <a:p>
            <a:pPr marL="450850" lvl="0" indent="-450850" algn="just" defTabSz="457200" eaLnBrk="0" fontAlgn="base" hangingPunct="0">
              <a:spcBef>
                <a:spcPts val="600"/>
              </a:spcBef>
              <a:spcAft>
                <a:spcPts val="600"/>
              </a:spcAft>
              <a:buFont typeface="Arial"/>
              <a:buChar char="•"/>
              <a:defRPr/>
            </a:pPr>
            <a:r>
              <a:rPr lang="en-ZA" altLang="en-US" sz="1700" b="0" dirty="0">
                <a:solidFill>
                  <a:schemeClr val="tx1"/>
                </a:solidFill>
                <a:latin typeface="Arial" pitchFamily="34" charset="0"/>
                <a:cs typeface="Arial" pitchFamily="34" charset="0"/>
              </a:rPr>
              <a:t>Day 4 &amp; 5 held at the Steve Biko Centre</a:t>
            </a:r>
          </a:p>
          <a:p>
            <a:pPr marL="450850" lvl="0" indent="-450850" algn="just" defTabSz="457200" eaLnBrk="0" fontAlgn="base" hangingPunct="0">
              <a:spcBef>
                <a:spcPts val="600"/>
              </a:spcBef>
              <a:spcAft>
                <a:spcPts val="600"/>
              </a:spcAft>
              <a:buFont typeface="Arial"/>
              <a:buChar char="•"/>
              <a:defRPr/>
            </a:pPr>
            <a:r>
              <a:rPr lang="en-US" sz="1700" b="0" dirty="0">
                <a:solidFill>
                  <a:schemeClr val="tx1"/>
                </a:solidFill>
              </a:rPr>
              <a:t>Local and International Speakers presented e.g. Dr. C. Ambira from ICA Africa Group, Ambassador Papa Diop from Unesco African Regional Committee for MoW, Dr. Makhura of the NAAC and local Historians and Academics</a:t>
            </a:r>
          </a:p>
          <a:p>
            <a:pPr marL="450850" lvl="0" indent="-450850" algn="just" defTabSz="457200" eaLnBrk="0" fontAlgn="base" hangingPunct="0">
              <a:spcBef>
                <a:spcPts val="600"/>
              </a:spcBef>
              <a:spcAft>
                <a:spcPts val="600"/>
              </a:spcAft>
              <a:buFont typeface="Arial"/>
              <a:buChar char="•"/>
              <a:defRPr/>
            </a:pPr>
            <a:r>
              <a:rPr lang="en-ZA" altLang="en-US" sz="1700" b="0" dirty="0">
                <a:solidFill>
                  <a:schemeClr val="tx1"/>
                </a:solidFill>
                <a:latin typeface="Arial" pitchFamily="34" charset="0"/>
                <a:cs typeface="Arial" pitchFamily="34" charset="0"/>
              </a:rPr>
              <a:t>Was livestreamed on various social platforms: TEAMS, DSAC &amp; DSRAC YouTube channels, DSAC &amp; DSRAC Facebook Pages,</a:t>
            </a:r>
          </a:p>
          <a:p>
            <a:pPr marL="450850" lvl="0" indent="-450850" algn="just" defTabSz="457200" eaLnBrk="0" fontAlgn="base" hangingPunct="0">
              <a:spcBef>
                <a:spcPts val="600"/>
              </a:spcBef>
              <a:spcAft>
                <a:spcPts val="600"/>
              </a:spcAft>
              <a:buFont typeface="Arial"/>
              <a:buChar char="•"/>
              <a:defRPr/>
            </a:pPr>
            <a:r>
              <a:rPr lang="en-ZA" altLang="en-US" sz="1700" b="0" dirty="0">
                <a:solidFill>
                  <a:schemeClr val="tx1"/>
                </a:solidFill>
                <a:latin typeface="Arial" pitchFamily="34" charset="0"/>
                <a:cs typeface="Arial" pitchFamily="34" charset="0"/>
              </a:rPr>
              <a:t>Was broadcast on Fort’e FM, EC Indaba Radio online, Keith Ngesi Radio &amp; Digital TV</a:t>
            </a:r>
          </a:p>
          <a:p>
            <a:pPr marL="450850" lvl="0" indent="-450850" algn="just" defTabSz="457200" eaLnBrk="0" fontAlgn="base" hangingPunct="0">
              <a:spcBef>
                <a:spcPts val="600"/>
              </a:spcBef>
              <a:spcAft>
                <a:spcPts val="600"/>
              </a:spcAft>
              <a:buFont typeface="Arial"/>
              <a:buChar char="•"/>
              <a:defRPr/>
            </a:pPr>
            <a:endParaRPr lang="en-ZA" altLang="en-US" sz="1800" b="0" dirty="0">
              <a:solidFill>
                <a:srgbClr val="FF0000"/>
              </a:solidFill>
              <a:latin typeface="Arial" pitchFamily="34" charset="0"/>
              <a:cs typeface="Arial" pitchFamily="34" charset="0"/>
            </a:endParaRPr>
          </a:p>
          <a:p>
            <a:pPr marL="450850" lvl="0" indent="-450850" algn="just" defTabSz="457200" eaLnBrk="0" fontAlgn="base" hangingPunct="0">
              <a:spcBef>
                <a:spcPts val="600"/>
              </a:spcBef>
              <a:spcAft>
                <a:spcPts val="600"/>
              </a:spcAft>
              <a:buFont typeface="Arial"/>
              <a:buChar char="•"/>
              <a:defRPr/>
            </a:pPr>
            <a:endParaRPr lang="en-ZA" altLang="en-US" sz="1800" b="0" dirty="0">
              <a:solidFill>
                <a:srgbClr val="FF0000"/>
              </a:solidFill>
              <a:latin typeface="Arial" pitchFamily="34" charset="0"/>
              <a:cs typeface="Arial" pitchFamily="34" charset="0"/>
            </a:endParaRPr>
          </a:p>
          <a:p>
            <a:pPr marL="450850" lvl="0" indent="-450850" algn="just" defTabSz="457200" eaLnBrk="0" fontAlgn="base" hangingPunct="0">
              <a:spcBef>
                <a:spcPts val="600"/>
              </a:spcBef>
              <a:spcAft>
                <a:spcPts val="600"/>
              </a:spcAft>
              <a:buFont typeface="Arial"/>
              <a:buChar char="•"/>
              <a:defRPr/>
            </a:pPr>
            <a:endParaRPr lang="en-ZA" altLang="en-US" sz="1800" b="0"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1351716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224136"/>
          </a:xfrm>
        </p:spPr>
        <p:txBody>
          <a:bodyPr>
            <a:normAutofit/>
          </a:bodyPr>
          <a:lstStyle/>
          <a:p>
            <a:r>
              <a:rPr lang="en-ZA" sz="2000" dirty="0"/>
              <a:t>9. PRESIDENTIAL EMPLOYMENT STIMULUS PACKAGE –   DIGITISATION OR ARCHIVAL RECORDS</a:t>
            </a:r>
          </a:p>
        </p:txBody>
      </p:sp>
      <p:sp>
        <p:nvSpPr>
          <p:cNvPr id="3" name="Content Placeholder 2"/>
          <p:cNvSpPr>
            <a:spLocks noGrp="1"/>
          </p:cNvSpPr>
          <p:nvPr>
            <p:ph idx="1"/>
          </p:nvPr>
        </p:nvSpPr>
        <p:spPr>
          <a:xfrm>
            <a:off x="539552" y="980728"/>
            <a:ext cx="7994848" cy="4962873"/>
          </a:xfrm>
        </p:spPr>
        <p:txBody>
          <a:bodyPr>
            <a:normAutofit/>
          </a:bodyPr>
          <a:lstStyle/>
          <a:p>
            <a:pPr algn="just"/>
            <a:r>
              <a:rPr lang="en-ZA" b="0" dirty="0">
                <a:solidFill>
                  <a:schemeClr val="tx1"/>
                </a:solidFill>
              </a:rPr>
              <a:t>The Department of Sport, Arts and Culture allocated a budget of R30 million to the National Archives and Records Service of South Africa (NARSSA) for the remaining two quarters of the 2020/2021 Financial Year for the implementation of Digitisation as an Employment Stimulus in response to the call by the President for job creation to mitigate the negative impact of the COVID-19 Pandemic on jobs in South Africa. </a:t>
            </a:r>
          </a:p>
          <a:p>
            <a:pPr algn="just"/>
            <a:r>
              <a:rPr lang="en-ZA" b="0" dirty="0">
                <a:solidFill>
                  <a:schemeClr val="tx1"/>
                </a:solidFill>
              </a:rPr>
              <a:t>The purpose of the project is to create employment opportunities for the youth and to embark on a full-scale digitisation of selected archival material in all formats. </a:t>
            </a:r>
          </a:p>
          <a:p>
            <a:pPr algn="just"/>
            <a:r>
              <a:rPr lang="en-ZA" b="0" dirty="0">
                <a:solidFill>
                  <a:schemeClr val="tx1"/>
                </a:solidFill>
              </a:rPr>
              <a:t>The project will help to immerse NARSSA into the 4IR and take advantage of the technological developments in the management of archives (digitised and born-digital). </a:t>
            </a:r>
          </a:p>
          <a:p>
            <a:pPr algn="just"/>
            <a:r>
              <a:rPr lang="en-ZA" b="0" dirty="0">
                <a:solidFill>
                  <a:schemeClr val="tx1"/>
                </a:solidFill>
              </a:rPr>
              <a:t>There were some delays with regard to procurement due to reasons beyond the control of the NARSSA. However, the project was extended to September 2022. </a:t>
            </a:r>
          </a:p>
          <a:p>
            <a:pPr algn="just"/>
            <a:r>
              <a:rPr lang="en-US" b="0" dirty="0">
                <a:solidFill>
                  <a:schemeClr val="tx1"/>
                </a:solidFill>
              </a:rPr>
              <a:t>The collections identified for digitisation under this project include Truth and Reconciliation Commission (TRC), Treason Trial (TT), Department of Native Affairs (NTS), State Secretary of the SAR (SS), and the News Reels.</a:t>
            </a:r>
          </a:p>
          <a:p>
            <a:pPr algn="just"/>
            <a:r>
              <a:rPr lang="en-US" b="0" dirty="0">
                <a:solidFill>
                  <a:schemeClr val="tx1"/>
                </a:solidFill>
              </a:rPr>
              <a:t>This project has enabled the NARSSA to properly establish digitisation as a strategy for access, preservation and disaster mitigation.</a:t>
            </a:r>
            <a:endParaRPr lang="en-ZA" b="0" dirty="0">
              <a:solidFill>
                <a:schemeClr val="tx1"/>
              </a:solidFill>
            </a:endParaRPr>
          </a:p>
          <a:p>
            <a:endParaRPr lang="en-ZA" dirty="0"/>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57768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2000" dirty="0"/>
              <a:t>10.	CAPITAL WORKS PROJECTS: NARSSA BUILDING</a:t>
            </a:r>
          </a:p>
        </p:txBody>
      </p:sp>
      <p:sp>
        <p:nvSpPr>
          <p:cNvPr id="3" name="Content Placeholder 2"/>
          <p:cNvSpPr>
            <a:spLocks noGrp="1"/>
          </p:cNvSpPr>
          <p:nvPr>
            <p:ph idx="1"/>
          </p:nvPr>
        </p:nvSpPr>
        <p:spPr>
          <a:xfrm>
            <a:off x="539552" y="1340768"/>
            <a:ext cx="7994848" cy="4602833"/>
          </a:xfrm>
        </p:spPr>
        <p:txBody>
          <a:bodyPr/>
          <a:lstStyle/>
          <a:p>
            <a:r>
              <a:rPr lang="en-ZA" b="0" dirty="0">
                <a:solidFill>
                  <a:schemeClr val="tx1"/>
                </a:solidFill>
              </a:rPr>
              <a:t>NARSSA received R160 Million towards the upgrading and possible extension of the current building.</a:t>
            </a:r>
          </a:p>
          <a:p>
            <a:pPr marL="0" indent="0">
              <a:buNone/>
            </a:pPr>
            <a:endParaRPr lang="en-ZA" b="0" dirty="0">
              <a:solidFill>
                <a:schemeClr val="tx1"/>
              </a:solidFill>
            </a:endParaRPr>
          </a:p>
          <a:p>
            <a:r>
              <a:rPr lang="en-ZA" b="0" dirty="0">
                <a:solidFill>
                  <a:schemeClr val="tx1"/>
                </a:solidFill>
              </a:rPr>
              <a:t>Unfortunately this amount was cut by R30 Million which was used towards COVID Relief  in 2021.</a:t>
            </a:r>
          </a:p>
          <a:p>
            <a:pPr marL="0" indent="0">
              <a:buNone/>
            </a:pPr>
            <a:endParaRPr lang="en-ZA" b="0" dirty="0">
              <a:solidFill>
                <a:schemeClr val="tx1"/>
              </a:solidFill>
            </a:endParaRPr>
          </a:p>
          <a:p>
            <a:r>
              <a:rPr lang="en-ZA" b="0" dirty="0">
                <a:solidFill>
                  <a:schemeClr val="tx1"/>
                </a:solidFill>
              </a:rPr>
              <a:t>A Feasibility Study is planned as the first phase of the project. It is envisaged that this process will be finalised at the end of  the 2022/23 financial year.</a:t>
            </a:r>
          </a:p>
          <a:p>
            <a:endParaRPr lang="en-ZA" b="0" dirty="0">
              <a:solidFill>
                <a:schemeClr val="tx1"/>
              </a:solidFill>
            </a:endParaRPr>
          </a:p>
          <a:p>
            <a:r>
              <a:rPr lang="en-ZA" b="0" dirty="0">
                <a:solidFill>
                  <a:schemeClr val="tx1"/>
                </a:solidFill>
              </a:rPr>
              <a:t>The 2</a:t>
            </a:r>
            <a:r>
              <a:rPr lang="en-ZA" b="0" baseline="30000" dirty="0">
                <a:solidFill>
                  <a:schemeClr val="tx1"/>
                </a:solidFill>
              </a:rPr>
              <a:t>nd</a:t>
            </a:r>
            <a:r>
              <a:rPr lang="en-ZA" b="0" dirty="0">
                <a:solidFill>
                  <a:schemeClr val="tx1"/>
                </a:solidFill>
              </a:rPr>
              <a:t> phase will include the submission of the Feasibility Study report to the National Treasury for a decision on funding and the route the project will take i.e. a Public Private Partnership or transfer of funds to DSAC.</a:t>
            </a:r>
          </a:p>
          <a:p>
            <a:endParaRPr lang="en-ZA" dirty="0"/>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2586373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368152"/>
          </a:xfrm>
        </p:spPr>
        <p:txBody>
          <a:bodyPr>
            <a:normAutofit/>
          </a:bodyPr>
          <a:lstStyle/>
          <a:p>
            <a:pPr algn="ctr"/>
            <a:r>
              <a:rPr lang="en-ZA" sz="2000" cap="all" dirty="0"/>
              <a:t>11. PROVINCES</a:t>
            </a:r>
            <a:endParaRPr lang="en-GB" sz="2000" cap="all" dirty="0"/>
          </a:p>
        </p:txBody>
      </p:sp>
      <p:sp>
        <p:nvSpPr>
          <p:cNvPr id="3" name="Content Placeholder 2"/>
          <p:cNvSpPr>
            <a:spLocks noGrp="1"/>
          </p:cNvSpPr>
          <p:nvPr>
            <p:ph idx="1"/>
          </p:nvPr>
        </p:nvSpPr>
        <p:spPr>
          <a:xfrm>
            <a:off x="457200" y="1412776"/>
            <a:ext cx="8219256" cy="4530824"/>
          </a:xfrm>
        </p:spPr>
        <p:txBody>
          <a:bodyPr>
            <a:normAutofit/>
          </a:bodyPr>
          <a:lstStyle/>
          <a:p>
            <a:pPr marL="0" indent="0">
              <a:buNone/>
            </a:pPr>
            <a:r>
              <a:rPr lang="en-ZA" dirty="0"/>
              <a:t>EASTERN CAPE</a:t>
            </a:r>
          </a:p>
          <a:p>
            <a:pPr marL="0" indent="0">
              <a:buNone/>
            </a:pPr>
            <a:endParaRPr lang="en-ZA" b="0" dirty="0">
              <a:solidFill>
                <a:schemeClr val="tx1"/>
              </a:solidFill>
            </a:endParaRPr>
          </a:p>
          <a:p>
            <a:pPr marL="0" indent="0">
              <a:buNone/>
            </a:pPr>
            <a:endParaRPr lang="en-ZA" b="0" dirty="0">
              <a:solidFill>
                <a:schemeClr val="tx1"/>
              </a:solidFill>
            </a:endParaRPr>
          </a:p>
          <a:p>
            <a:r>
              <a:rPr lang="en-ZA"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A book was produced out of research from the Archives by Dr Mvenene -A history lecturer from Walter Sisulu University and published by UNISA.</a:t>
            </a:r>
          </a:p>
          <a:p>
            <a:endParaRPr lang="en-ZA"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r>
              <a:rPr lang="en-ZA"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A Case Study of Apartheid Industrial Decentralisation and Democratic DE-Industrialisation,1968 to 2007,with  a particular focus on Butterwoth</a:t>
            </a:r>
          </a:p>
          <a:p>
            <a:pPr marL="0" indent="0">
              <a:buNone/>
            </a:pPr>
            <a:endParaRPr lang="en-ZA" b="0" dirty="0">
              <a:solidFill>
                <a:schemeClr val="tx1"/>
              </a:solidFill>
            </a:endParaRPr>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556376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008112"/>
          </a:xfrm>
        </p:spPr>
        <p:txBody>
          <a:bodyPr>
            <a:normAutofit/>
          </a:bodyPr>
          <a:lstStyle/>
          <a:p>
            <a:r>
              <a:rPr lang="en-ZA" sz="2000" dirty="0"/>
              <a:t>PROVINCES CONT…..</a:t>
            </a:r>
          </a:p>
        </p:txBody>
      </p:sp>
      <p:sp>
        <p:nvSpPr>
          <p:cNvPr id="3" name="Content Placeholder 2"/>
          <p:cNvSpPr>
            <a:spLocks noGrp="1"/>
          </p:cNvSpPr>
          <p:nvPr>
            <p:ph idx="1"/>
          </p:nvPr>
        </p:nvSpPr>
        <p:spPr>
          <a:xfrm>
            <a:off x="473298" y="1052736"/>
            <a:ext cx="8213501" cy="4911452"/>
          </a:xfrm>
        </p:spPr>
        <p:txBody>
          <a:bodyPr>
            <a:normAutofit/>
          </a:bodyPr>
          <a:lstStyle/>
          <a:p>
            <a:pPr marL="0" indent="0">
              <a:buNone/>
            </a:pPr>
            <a:r>
              <a:rPr lang="en-US" dirty="0"/>
              <a:t>North West</a:t>
            </a:r>
          </a:p>
          <a:p>
            <a:pPr marL="0" indent="0">
              <a:buNone/>
            </a:pPr>
            <a:endParaRPr lang="en-US" dirty="0"/>
          </a:p>
          <a:p>
            <a:r>
              <a:rPr lang="en-ZA" b="0" dirty="0">
                <a:effectLst/>
                <a:latin typeface="Arial" panose="020B0604020202020204" pitchFamily="34" charset="0"/>
                <a:ea typeface="Times New Roman" panose="02020603050405020304" pitchFamily="18" charset="0"/>
                <a:cs typeface="Arial" panose="020B0604020202020204" pitchFamily="34" charset="0"/>
              </a:rPr>
              <a:t> </a:t>
            </a:r>
            <a:r>
              <a:rPr lang="en-ZA"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Archives and Records Public Awareness programme rolled out in 5 communities. </a:t>
            </a:r>
            <a:endPar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r>
              <a:rPr lang="en-ZA"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Oral history programmes: Provincial Oral History Dialogue  held in September 2021.</a:t>
            </a:r>
            <a:endPar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r>
              <a:rPr lang="en-ZA"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Recording of oral history of Batloung Ba Ga Shole Traditional Council.</a:t>
            </a:r>
            <a:endPar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en-ZA" b="0" dirty="0">
                <a:effectLst/>
                <a:latin typeface="Arial" panose="020B0604020202020204" pitchFamily="34" charset="0"/>
                <a:ea typeface="Times New Roman" panose="02020603050405020304" pitchFamily="18" charset="0"/>
                <a:cs typeface="Arial" panose="020B0604020202020204" pitchFamily="34" charset="0"/>
              </a:rPr>
              <a:t> </a:t>
            </a:r>
            <a:endParaRPr lang="en-ZA" b="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en-ZA" b="0" dirty="0">
                <a:latin typeface="Arial" panose="020B0604020202020204" pitchFamily="34" charset="0"/>
                <a:cs typeface="Arial" panose="020B0604020202020204" pitchFamily="34" charset="0"/>
              </a:rPr>
              <a:t>Mpumalanga</a:t>
            </a:r>
          </a:p>
          <a:p>
            <a:pPr marL="0" indent="0">
              <a:buNone/>
            </a:pPr>
            <a:endParaRPr lang="en-ZA" b="0" dirty="0">
              <a:latin typeface="Arial" panose="020B0604020202020204" pitchFamily="34" charset="0"/>
              <a:cs typeface="Arial" panose="020B0604020202020204" pitchFamily="34" charset="0"/>
            </a:endParaRPr>
          </a:p>
          <a:p>
            <a:r>
              <a:rPr lang="en-GB" b="0" dirty="0">
                <a:solidFill>
                  <a:schemeClr val="tx1"/>
                </a:solidFill>
                <a:latin typeface="Arial" panose="020B0604020202020204" pitchFamily="34" charset="0"/>
                <a:cs typeface="Arial" panose="020B0604020202020204" pitchFamily="34" charset="0"/>
              </a:rPr>
              <a:t>Hosted the Annual Archives week </a:t>
            </a:r>
          </a:p>
          <a:p>
            <a:r>
              <a:rPr lang="en-GB" b="0" dirty="0">
                <a:solidFill>
                  <a:schemeClr val="tx1"/>
                </a:solidFill>
                <a:latin typeface="Arial" panose="020B0604020202020204" pitchFamily="34" charset="0"/>
                <a:cs typeface="Arial" panose="020B0604020202020204" pitchFamily="34" charset="0"/>
              </a:rPr>
              <a:t>Hosted 7th Mpumalanga Oral History Conference</a:t>
            </a:r>
            <a:endParaRPr lang="en-ZA" b="0" dirty="0">
              <a:solidFill>
                <a:schemeClr val="tx1"/>
              </a:solidFill>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2993699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C6392-0E34-7EDB-4DAF-8540B3A6A2F0}"/>
              </a:ext>
            </a:extLst>
          </p:cNvPr>
          <p:cNvSpPr>
            <a:spLocks noGrp="1"/>
          </p:cNvSpPr>
          <p:nvPr>
            <p:ph type="title"/>
          </p:nvPr>
        </p:nvSpPr>
        <p:spPr/>
        <p:txBody>
          <a:bodyPr/>
          <a:lstStyle/>
          <a:p>
            <a:r>
              <a:rPr lang="en-US" dirty="0"/>
              <a:t>Limpopo</a:t>
            </a:r>
            <a:endParaRPr lang="en-ZA" dirty="0"/>
          </a:p>
        </p:txBody>
      </p:sp>
      <p:sp>
        <p:nvSpPr>
          <p:cNvPr id="3" name="Slide Number Placeholder 2">
            <a:extLst>
              <a:ext uri="{FF2B5EF4-FFF2-40B4-BE49-F238E27FC236}">
                <a16:creationId xmlns:a16="http://schemas.microsoft.com/office/drawing/2014/main" id="{B58E2AF8-4E45-8D1B-7516-192C28AF4B6B}"/>
              </a:ext>
            </a:extLst>
          </p:cNvPr>
          <p:cNvSpPr>
            <a:spLocks noGrp="1"/>
          </p:cNvSpPr>
          <p:nvPr>
            <p:ph type="sldNum" sz="quarter" idx="4"/>
          </p:nvPr>
        </p:nvSpPr>
        <p:spPr/>
        <p:txBody>
          <a:bodyPr/>
          <a:lstStyle/>
          <a:p>
            <a:r>
              <a:rPr lang="en-ZA" dirty="0"/>
              <a:t>1</a:t>
            </a:r>
          </a:p>
        </p:txBody>
      </p:sp>
      <p:sp>
        <p:nvSpPr>
          <p:cNvPr id="5" name="TextBox 4">
            <a:extLst>
              <a:ext uri="{FF2B5EF4-FFF2-40B4-BE49-F238E27FC236}">
                <a16:creationId xmlns:a16="http://schemas.microsoft.com/office/drawing/2014/main" id="{BA442186-5266-A4D2-21EE-4BA8EC65E0D0}"/>
              </a:ext>
            </a:extLst>
          </p:cNvPr>
          <p:cNvSpPr txBox="1"/>
          <p:nvPr/>
        </p:nvSpPr>
        <p:spPr>
          <a:xfrm>
            <a:off x="323528" y="1916832"/>
            <a:ext cx="8496944" cy="1569660"/>
          </a:xfrm>
          <a:prstGeom prst="rect">
            <a:avLst/>
          </a:prstGeom>
          <a:noFill/>
        </p:spPr>
        <p:txBody>
          <a:bodyPr wrap="square">
            <a:spAutoFit/>
          </a:bodyPr>
          <a:lstStyle/>
          <a:p>
            <a:pPr marL="457200" lvl="0" indent="-457200">
              <a:buFont typeface="Arial" panose="020B0604020202020204" pitchFamily="34" charset="0"/>
              <a:buChar char="•"/>
            </a:pPr>
            <a:r>
              <a:rPr lang="en-ZA" sz="1600" dirty="0">
                <a:effectLst/>
                <a:latin typeface="Arial" panose="020B0604020202020204" pitchFamily="34" charset="0"/>
                <a:ea typeface="Times New Roman" panose="02020603050405020304" pitchFamily="18" charset="0"/>
                <a:cs typeface="Arial" panose="020B0604020202020204" pitchFamily="34" charset="0"/>
              </a:rPr>
              <a:t>Oral history recording project about Sepedi Culture and tradition at Ga- Makweya Moletji in Capricorn district.</a:t>
            </a:r>
          </a:p>
          <a:p>
            <a:pPr marL="457200" lvl="0" indent="-457200">
              <a:buFont typeface="Arial" panose="020B0604020202020204" pitchFamily="34" charset="0"/>
              <a:buChar char="•"/>
            </a:pPr>
            <a:endParaRPr lang="en-ZA" sz="1600" dirty="0">
              <a:effectLst/>
              <a:latin typeface="Arial" panose="020B0604020202020204" pitchFamily="34" charset="0"/>
              <a:ea typeface="Calibri" panose="020F0502020204030204" pitchFamily="34" charset="0"/>
              <a:cs typeface="Arial" panose="020B0604020202020204" pitchFamily="34" charset="0"/>
            </a:endParaRPr>
          </a:p>
          <a:p>
            <a:pPr marL="457200" lvl="0" indent="-457200">
              <a:buFont typeface="Arial" panose="020B0604020202020204" pitchFamily="34" charset="0"/>
              <a:buChar char="•"/>
            </a:pPr>
            <a:r>
              <a:rPr lang="en-ZA" sz="1600" dirty="0">
                <a:effectLst/>
                <a:latin typeface="Arial" panose="020B0604020202020204" pitchFamily="34" charset="0"/>
                <a:ea typeface="Times New Roman" panose="02020603050405020304" pitchFamily="18" charset="0"/>
                <a:cs typeface="Arial" panose="020B0604020202020204" pitchFamily="34" charset="0"/>
              </a:rPr>
              <a:t>Oral history recording project about family deaths taboos in the Vhatsonga culture and tradition in Vhembe district</a:t>
            </a:r>
            <a:r>
              <a:rPr lang="en-ZA" sz="3200" dirty="0">
                <a:effectLst/>
                <a:latin typeface="Calibri" panose="020F0502020204030204" pitchFamily="34" charset="0"/>
                <a:ea typeface="Times New Roman" panose="02020603050405020304" pitchFamily="18" charset="0"/>
              </a:rPr>
              <a:t>.</a:t>
            </a:r>
            <a:endParaRPr lang="en-ZA" sz="3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57149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008112"/>
          </a:xfrm>
        </p:spPr>
        <p:txBody>
          <a:bodyPr>
            <a:normAutofit/>
          </a:bodyPr>
          <a:lstStyle/>
          <a:p>
            <a:r>
              <a:rPr lang="en-ZA" sz="2000" dirty="0"/>
              <a:t>PROVINCES CONT…………….  </a:t>
            </a:r>
          </a:p>
        </p:txBody>
      </p:sp>
      <p:sp>
        <p:nvSpPr>
          <p:cNvPr id="3" name="Content Placeholder 2"/>
          <p:cNvSpPr>
            <a:spLocks noGrp="1"/>
          </p:cNvSpPr>
          <p:nvPr>
            <p:ph idx="1"/>
          </p:nvPr>
        </p:nvSpPr>
        <p:spPr>
          <a:xfrm>
            <a:off x="499056" y="1340768"/>
            <a:ext cx="7601336" cy="4616678"/>
          </a:xfrm>
        </p:spPr>
        <p:txBody>
          <a:bodyPr/>
          <a:lstStyle/>
          <a:p>
            <a:pPr marL="0" indent="0">
              <a:buNone/>
            </a:pPr>
            <a:r>
              <a:rPr lang="en-US" sz="2400" dirty="0">
                <a:solidFill>
                  <a:schemeClr val="accent6"/>
                </a:solidFill>
              </a:rPr>
              <a:t>Free State</a:t>
            </a:r>
          </a:p>
          <a:p>
            <a:pPr marL="0" indent="0">
              <a:buNone/>
            </a:pPr>
            <a:endParaRPr lang="en-US" b="0" dirty="0">
              <a:solidFill>
                <a:schemeClr val="tx1"/>
              </a:solidFill>
            </a:endParaRPr>
          </a:p>
          <a:p>
            <a:r>
              <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rPr>
              <a:t>The Free State Archives hosted the 2021 OHASA conference in Clarens. It was a well-attended event though organised in challenging times of COVID-19 and it regulations which changes weekly. </a:t>
            </a:r>
          </a:p>
          <a:p>
            <a:endPar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r>
              <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rPr>
              <a:t>More than 47 papers were delivered and the conference was blessed with the opening </a:t>
            </a:r>
            <a:r>
              <a:rPr lang="en-ZA" b="0" dirty="0">
                <a:solidFill>
                  <a:schemeClr val="tx1"/>
                </a:solidFill>
                <a:latin typeface="Arial" panose="020B0604020202020204" pitchFamily="34" charset="0"/>
                <a:ea typeface="Calibri" panose="020F0502020204030204" pitchFamily="34" charset="0"/>
                <a:cs typeface="Arial" panose="020B0604020202020204" pitchFamily="34" charset="0"/>
              </a:rPr>
              <a:t>by</a:t>
            </a:r>
            <a:r>
              <a:rPr lang="en-ZA" b="0" dirty="0">
                <a:solidFill>
                  <a:schemeClr val="tx1"/>
                </a:solidFill>
                <a:effectLst/>
                <a:latin typeface="Arial" panose="020B0604020202020204" pitchFamily="34" charset="0"/>
                <a:ea typeface="Calibri" panose="020F0502020204030204" pitchFamily="34" charset="0"/>
                <a:cs typeface="Arial" panose="020B0604020202020204" pitchFamily="34" charset="0"/>
              </a:rPr>
              <a:t> the Deputy Minister: Arts &amp; Culture and the Acting HOD of SAC&amp; R. </a:t>
            </a:r>
            <a:endParaRPr lang="en-ZA"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8909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CA8B80-6090-4B1E-F431-F06606876278}"/>
              </a:ext>
            </a:extLst>
          </p:cNvPr>
          <p:cNvSpPr>
            <a:spLocks noGrp="1"/>
          </p:cNvSpPr>
          <p:nvPr>
            <p:ph type="sldNum" sz="quarter" idx="4"/>
          </p:nvPr>
        </p:nvSpPr>
        <p:spPr/>
        <p:txBody>
          <a:bodyPr/>
          <a:lstStyle/>
          <a:p>
            <a:r>
              <a:rPr lang="en-ZA" dirty="0"/>
              <a:t>1</a:t>
            </a:r>
          </a:p>
        </p:txBody>
      </p:sp>
      <p:sp>
        <p:nvSpPr>
          <p:cNvPr id="4" name="TextBox 3">
            <a:extLst>
              <a:ext uri="{FF2B5EF4-FFF2-40B4-BE49-F238E27FC236}">
                <a16:creationId xmlns:a16="http://schemas.microsoft.com/office/drawing/2014/main" id="{8086F310-2988-3A31-FD88-56BF35AE55E5}"/>
              </a:ext>
            </a:extLst>
          </p:cNvPr>
          <p:cNvSpPr txBox="1"/>
          <p:nvPr/>
        </p:nvSpPr>
        <p:spPr>
          <a:xfrm>
            <a:off x="457200" y="612844"/>
            <a:ext cx="8507288" cy="4401205"/>
          </a:xfrm>
          <a:prstGeom prst="rect">
            <a:avLst/>
          </a:prstGeom>
          <a:noFill/>
        </p:spPr>
        <p:txBody>
          <a:bodyPr wrap="square">
            <a:spAutoFit/>
          </a:bodyPr>
          <a:lstStyle/>
          <a:p>
            <a:r>
              <a:rPr lang="en-GB" sz="2000" dirty="0">
                <a:solidFill>
                  <a:schemeClr val="accent6"/>
                </a:solidFill>
              </a:rPr>
              <a:t>KZN</a:t>
            </a:r>
          </a:p>
          <a:p>
            <a:endParaRPr lang="en-GB" sz="2000" dirty="0"/>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KwaZulu-Natal Archives and Records Service co-hosted the 2021 Annual Archives Awareness Week together with National Archives. </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theme was ‘Archives as memory institutions, protecting the integrity of organisations through providing mechanisms for good governance, legal certainty and rights”.</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It took place at uMkhanyakude, on the eastern seaboard of KwaZulu-Natal, from 9-11 June, and was also live-streamed.</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A live discussion on the cultural significance of traditional Zulu Praise Poetry with Imbongi YeSilo, Mr Buthelezi </a:t>
            </a:r>
            <a:r>
              <a:rPr lang="en-GB" sz="1600" dirty="0" err="1">
                <a:latin typeface="Arial" panose="020B0604020202020204" pitchFamily="34" charset="0"/>
                <a:cs typeface="Arial" panose="020B0604020202020204" pitchFamily="34" charset="0"/>
              </a:rPr>
              <a:t>Mkhohlise</a:t>
            </a:r>
            <a:r>
              <a:rPr lang="en-GB" sz="1600" dirty="0">
                <a:latin typeface="Arial" panose="020B0604020202020204" pitchFamily="34" charset="0"/>
                <a:cs typeface="Arial" panose="020B0604020202020204" pitchFamily="34" charset="0"/>
              </a:rPr>
              <a:t> Mdletshe.</a:t>
            </a:r>
          </a:p>
          <a:p>
            <a:pPr marL="285750" indent="-285750">
              <a:buFont typeface="Arial" panose="020B0604020202020204" pitchFamily="34" charset="0"/>
              <a:buChar char="•"/>
            </a:pP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In July 2022, the oral history channel received 25 000 views, totalling 8812 viewing hours. </a:t>
            </a: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0696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816E70-009C-2172-E93D-D35D1ED434D8}"/>
              </a:ext>
            </a:extLst>
          </p:cNvPr>
          <p:cNvSpPr>
            <a:spLocks noGrp="1"/>
          </p:cNvSpPr>
          <p:nvPr>
            <p:ph type="sldNum" sz="quarter" idx="4"/>
          </p:nvPr>
        </p:nvSpPr>
        <p:spPr/>
        <p:txBody>
          <a:bodyPr/>
          <a:lstStyle/>
          <a:p>
            <a:r>
              <a:rPr lang="en-ZA" dirty="0"/>
              <a:t>1</a:t>
            </a:r>
          </a:p>
        </p:txBody>
      </p:sp>
      <p:sp>
        <p:nvSpPr>
          <p:cNvPr id="4" name="TextBox 3">
            <a:extLst>
              <a:ext uri="{FF2B5EF4-FFF2-40B4-BE49-F238E27FC236}">
                <a16:creationId xmlns:a16="http://schemas.microsoft.com/office/drawing/2014/main" id="{4DE8BEA5-ACC9-C2A0-526B-5237FB2999A2}"/>
              </a:ext>
            </a:extLst>
          </p:cNvPr>
          <p:cNvSpPr txBox="1"/>
          <p:nvPr/>
        </p:nvSpPr>
        <p:spPr>
          <a:xfrm>
            <a:off x="755576" y="836712"/>
            <a:ext cx="7992888" cy="2923877"/>
          </a:xfrm>
          <a:prstGeom prst="rect">
            <a:avLst/>
          </a:prstGeom>
          <a:noFill/>
        </p:spPr>
        <p:txBody>
          <a:bodyPr wrap="square">
            <a:spAutoFit/>
          </a:bodyPr>
          <a:lstStyle/>
          <a:p>
            <a:r>
              <a:rPr lang="en-GB" sz="2400" dirty="0">
                <a:solidFill>
                  <a:schemeClr val="accent6"/>
                </a:solidFill>
              </a:rPr>
              <a:t>WESTERN CAPE</a:t>
            </a:r>
          </a:p>
          <a:p>
            <a:endParaRPr lang="en-GB" sz="2400" dirty="0"/>
          </a:p>
          <a:p>
            <a:endParaRPr lang="en-GB" sz="2400" dirty="0"/>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rPr>
              <a:t>Access to Memory (AtoM) was implemented by the National Archives of South Africa to enhance arrangement and description of the archival records in all provincial archives services in the country to ensure access to records by the public. </a:t>
            </a:r>
          </a:p>
          <a:p>
            <a:pPr marL="285750" indent="-285750" algn="just">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rPr>
              <a:t>The Western Cape Archives began to use the Access to Memory for the capturing of the archival descriptions in December 2019.</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5333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52128"/>
          </a:xfrm>
        </p:spPr>
        <p:txBody>
          <a:bodyPr>
            <a:normAutofit/>
          </a:bodyPr>
          <a:lstStyle/>
          <a:p>
            <a:r>
              <a:rPr lang="en-ZA" sz="2000" dirty="0"/>
              <a:t>12.		 KEY CHALLENGES </a:t>
            </a:r>
          </a:p>
        </p:txBody>
      </p:sp>
      <p:sp>
        <p:nvSpPr>
          <p:cNvPr id="3" name="Content Placeholder 2"/>
          <p:cNvSpPr>
            <a:spLocks noGrp="1"/>
          </p:cNvSpPr>
          <p:nvPr>
            <p:ph idx="1"/>
          </p:nvPr>
        </p:nvSpPr>
        <p:spPr>
          <a:xfrm>
            <a:off x="486176" y="1340768"/>
            <a:ext cx="8200623" cy="4623420"/>
          </a:xfrm>
        </p:spPr>
        <p:txBody>
          <a:bodyPr/>
          <a:lstStyle/>
          <a:p>
            <a:r>
              <a:rPr lang="en-ZA" sz="1800" b="0" dirty="0">
                <a:solidFill>
                  <a:schemeClr val="tx1"/>
                </a:solidFill>
              </a:rPr>
              <a:t>Inadequate budget;- </a:t>
            </a:r>
          </a:p>
          <a:p>
            <a:endParaRPr lang="en-ZA" sz="1800" b="0" dirty="0">
              <a:solidFill>
                <a:schemeClr val="tx1"/>
              </a:solidFill>
            </a:endParaRPr>
          </a:p>
          <a:p>
            <a:r>
              <a:rPr lang="en-ZA" sz="1800" b="0" dirty="0">
                <a:solidFill>
                  <a:schemeClr val="tx1"/>
                </a:solidFill>
              </a:rPr>
              <a:t>Staff shortages;</a:t>
            </a:r>
          </a:p>
          <a:p>
            <a:endParaRPr lang="en-ZA" sz="1800" b="0" dirty="0">
              <a:solidFill>
                <a:schemeClr val="tx1"/>
              </a:solidFill>
            </a:endParaRPr>
          </a:p>
          <a:p>
            <a:r>
              <a:rPr lang="en-ZA" sz="1800" b="0" dirty="0">
                <a:solidFill>
                  <a:schemeClr val="tx1"/>
                </a:solidFill>
              </a:rPr>
              <a:t>Career pathing / Succession planning; </a:t>
            </a:r>
          </a:p>
          <a:p>
            <a:endParaRPr lang="en-ZA" sz="1800" b="0" dirty="0">
              <a:solidFill>
                <a:schemeClr val="tx1"/>
              </a:solidFill>
            </a:endParaRPr>
          </a:p>
          <a:p>
            <a:r>
              <a:rPr lang="en-ZA" sz="1800" b="0" dirty="0">
                <a:solidFill>
                  <a:schemeClr val="tx1"/>
                </a:solidFill>
              </a:rPr>
              <a:t>Inadequate space to house the accrual of records;</a:t>
            </a:r>
          </a:p>
          <a:p>
            <a:endParaRPr lang="en-ZA" sz="1800" b="0" dirty="0">
              <a:solidFill>
                <a:schemeClr val="tx1"/>
              </a:solidFill>
            </a:endParaRPr>
          </a:p>
          <a:p>
            <a:r>
              <a:rPr lang="en-ZA" sz="1800" b="0" dirty="0">
                <a:solidFill>
                  <a:schemeClr val="tx1"/>
                </a:solidFill>
              </a:rPr>
              <a:t>Obsolete systems and equipment;  </a:t>
            </a:r>
          </a:p>
          <a:p>
            <a:endParaRPr lang="en-ZA" sz="1800" b="0" dirty="0">
              <a:solidFill>
                <a:schemeClr val="tx1"/>
              </a:solidFill>
            </a:endParaRPr>
          </a:p>
          <a:p>
            <a:r>
              <a:rPr lang="en-ZA" sz="1800" b="0" dirty="0">
                <a:solidFill>
                  <a:schemeClr val="tx1"/>
                </a:solidFill>
              </a:rPr>
              <a:t>Professional training; and</a:t>
            </a:r>
          </a:p>
          <a:p>
            <a:endParaRPr lang="en-ZA" sz="1800" b="0" dirty="0">
              <a:solidFill>
                <a:schemeClr val="tx1"/>
              </a:solidFill>
            </a:endParaRPr>
          </a:p>
          <a:p>
            <a:r>
              <a:rPr lang="en-ZA" sz="1800" b="0" dirty="0">
                <a:solidFill>
                  <a:schemeClr val="tx1"/>
                </a:solidFill>
              </a:rPr>
              <a:t>COVID-19.</a:t>
            </a:r>
          </a:p>
          <a:p>
            <a:endParaRPr lang="en-ZA" dirty="0"/>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23329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000" dirty="0"/>
              <a:t>13. 	CONCLUSION		</a:t>
            </a:r>
          </a:p>
        </p:txBody>
      </p:sp>
      <p:sp>
        <p:nvSpPr>
          <p:cNvPr id="3" name="Content Placeholder 2"/>
          <p:cNvSpPr>
            <a:spLocks noGrp="1"/>
          </p:cNvSpPr>
          <p:nvPr>
            <p:ph idx="1"/>
          </p:nvPr>
        </p:nvSpPr>
        <p:spPr>
          <a:xfrm>
            <a:off x="473298" y="1340768"/>
            <a:ext cx="8213501" cy="4623420"/>
          </a:xfrm>
        </p:spPr>
        <p:txBody>
          <a:bodyPr/>
          <a:lstStyle/>
          <a:p>
            <a:endParaRPr lang="en-ZA" b="0" dirty="0">
              <a:solidFill>
                <a:schemeClr val="tx1"/>
              </a:solidFill>
            </a:endParaRPr>
          </a:p>
          <a:p>
            <a:r>
              <a:rPr lang="en-ZA" sz="2000" b="0" dirty="0">
                <a:solidFill>
                  <a:schemeClr val="tx1"/>
                </a:solidFill>
              </a:rPr>
              <a:t>4IR is within us</a:t>
            </a:r>
          </a:p>
          <a:p>
            <a:endParaRPr lang="en-ZA" sz="2000" b="0" dirty="0">
              <a:solidFill>
                <a:schemeClr val="tx1"/>
              </a:solidFill>
            </a:endParaRPr>
          </a:p>
          <a:p>
            <a:r>
              <a:rPr lang="en-ZA" sz="2000" b="0" dirty="0">
                <a:solidFill>
                  <a:schemeClr val="tx1"/>
                </a:solidFill>
              </a:rPr>
              <a:t>New Normal is now the order of the day- A shift in provision of access to information. </a:t>
            </a:r>
          </a:p>
          <a:p>
            <a:endParaRPr lang="en-ZA" sz="2000" b="0" dirty="0">
              <a:solidFill>
                <a:schemeClr val="tx1"/>
              </a:solidFill>
            </a:endParaRPr>
          </a:p>
          <a:p>
            <a:r>
              <a:rPr lang="en-ZA" sz="2000" b="0" dirty="0">
                <a:solidFill>
                  <a:schemeClr val="tx1"/>
                </a:solidFill>
              </a:rPr>
              <a:t>ARE WE READY??</a:t>
            </a:r>
          </a:p>
          <a:p>
            <a:endParaRPr lang="en-ZA" dirty="0"/>
          </a:p>
          <a:p>
            <a:endParaRPr lang="en-ZA" dirty="0"/>
          </a:p>
        </p:txBody>
      </p:sp>
      <p:sp>
        <p:nvSpPr>
          <p:cNvPr id="4" name="Slide Number Placeholder 3"/>
          <p:cNvSpPr>
            <a:spLocks noGrp="1"/>
          </p:cNvSpPr>
          <p:nvPr>
            <p:ph type="sldNum" sz="quarter" idx="4"/>
          </p:nvPr>
        </p:nvSpPr>
        <p:spPr/>
        <p:txBody>
          <a:bodyPr/>
          <a:lstStyle/>
          <a:p>
            <a:endParaRPr lang="en-ZA" dirty="0"/>
          </a:p>
        </p:txBody>
      </p:sp>
    </p:spTree>
    <p:extLst>
      <p:ext uri="{BB962C8B-B14F-4D97-AF65-F5344CB8AC3E}">
        <p14:creationId xmlns:p14="http://schemas.microsoft.com/office/powerpoint/2010/main" val="239156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idx="1"/>
          </p:nvPr>
        </p:nvSpPr>
        <p:spPr>
          <a:xfrm>
            <a:off x="179512" y="1196752"/>
            <a:ext cx="8785956" cy="4608512"/>
          </a:xfrm>
        </p:spPr>
        <p:txBody>
          <a:bodyPr>
            <a:normAutofit/>
          </a:bodyPr>
          <a:lstStyle/>
          <a:p>
            <a:endParaRPr lang="en-US" b="0" dirty="0">
              <a:solidFill>
                <a:schemeClr val="tx1"/>
              </a:solidFill>
            </a:endParaRPr>
          </a:p>
          <a:p>
            <a:endParaRPr lang="en-US" b="0" dirty="0">
              <a:solidFill>
                <a:schemeClr val="tx1"/>
              </a:solidFill>
            </a:endParaRPr>
          </a:p>
          <a:p>
            <a:endParaRPr lang="en-US" b="0" dirty="0">
              <a:solidFill>
                <a:schemeClr val="tx1"/>
              </a:solidFill>
            </a:endParaRPr>
          </a:p>
          <a:p>
            <a:endParaRPr lang="en-US" b="0" dirty="0">
              <a:solidFill>
                <a:schemeClr val="tx1"/>
              </a:solidFill>
            </a:endParaRPr>
          </a:p>
          <a:p>
            <a:endParaRPr lang="en-US" b="0" dirty="0">
              <a:solidFill>
                <a:schemeClr val="tx1"/>
              </a:solidFill>
            </a:endParaRPr>
          </a:p>
          <a:p>
            <a:pPr marL="0" indent="0">
              <a:buNone/>
            </a:pPr>
            <a:r>
              <a:rPr lang="en-US" b="0" dirty="0">
                <a:solidFill>
                  <a:schemeClr val="tx1"/>
                </a:solidFill>
              </a:rPr>
              <a:t>			</a:t>
            </a:r>
            <a:r>
              <a:rPr lang="en-US" sz="4400" dirty="0"/>
              <a:t>Thank you…</a:t>
            </a:r>
          </a:p>
        </p:txBody>
      </p:sp>
      <p:sp>
        <p:nvSpPr>
          <p:cNvPr id="7" name="Title 1"/>
          <p:cNvSpPr txBox="1">
            <a:spLocks/>
          </p:cNvSpPr>
          <p:nvPr/>
        </p:nvSpPr>
        <p:spPr>
          <a:xfrm>
            <a:off x="512827" y="147702"/>
            <a:ext cx="8229600" cy="710952"/>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3600" b="1" kern="1200">
                <a:solidFill>
                  <a:srgbClr val="F5981B"/>
                </a:solidFill>
                <a:latin typeface="Arial"/>
                <a:ea typeface="+mj-ea"/>
                <a:cs typeface="Arial"/>
              </a:defRPr>
            </a:lvl1pPr>
          </a:lstStyle>
          <a:p>
            <a:pPr algn="ctr"/>
            <a:endParaRPr lang="en-US" sz="3200" dirty="0">
              <a:solidFill>
                <a:srgbClr val="C00000"/>
              </a:solidFill>
              <a:latin typeface="+mj-lt"/>
            </a:endParaRPr>
          </a:p>
        </p:txBody>
      </p:sp>
      <p:sp>
        <p:nvSpPr>
          <p:cNvPr id="2" name="Rectangle 1"/>
          <p:cNvSpPr/>
          <p:nvPr/>
        </p:nvSpPr>
        <p:spPr>
          <a:xfrm>
            <a:off x="971600" y="210790"/>
            <a:ext cx="7562800" cy="584775"/>
          </a:xfrm>
          <a:prstGeom prst="rect">
            <a:avLst/>
          </a:prstGeom>
        </p:spPr>
        <p:txBody>
          <a:bodyPr wrap="square">
            <a:spAutoFit/>
          </a:bodyPr>
          <a:lstStyle/>
          <a:p>
            <a:pPr algn="ctr"/>
            <a:r>
              <a:rPr lang="en-ZA" sz="3200" b="1" dirty="0">
                <a:solidFill>
                  <a:schemeClr val="accent6"/>
                </a:solidFill>
                <a:cs typeface="Arial"/>
              </a:rPr>
              <a:t> </a:t>
            </a:r>
            <a:endParaRPr lang="en-GB" sz="3200" dirty="0">
              <a:solidFill>
                <a:schemeClr val="accent6"/>
              </a:solidFill>
            </a:endParaRPr>
          </a:p>
        </p:txBody>
      </p:sp>
    </p:spTree>
    <p:extLst>
      <p:ext uri="{BB962C8B-B14F-4D97-AF65-F5344CB8AC3E}">
        <p14:creationId xmlns:p14="http://schemas.microsoft.com/office/powerpoint/2010/main" val="2019942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665</TotalTime>
  <Words>2352</Words>
  <Application>Microsoft Office PowerPoint</Application>
  <PresentationFormat>On-screen Show (4:3)</PresentationFormat>
  <Paragraphs>227</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(Body)</vt:lpstr>
      <vt:lpstr>Gill Sans</vt:lpstr>
      <vt:lpstr>Verdana</vt:lpstr>
      <vt:lpstr>Wingdings</vt:lpstr>
      <vt:lpstr>Office Theme</vt:lpstr>
      <vt:lpstr>NATIONAL ARCHIVES ADVISORY COUNCIL PRESENTATION ON LEGAL AND POLICY National Archives and Records Service of South Africa </vt:lpstr>
      <vt:lpstr>1. CONTENT</vt:lpstr>
      <vt:lpstr>2. LEGISLATIVE REVIEW  </vt:lpstr>
      <vt:lpstr>PowerPoint Presentation</vt:lpstr>
      <vt:lpstr>PowerPoint Presentation</vt:lpstr>
      <vt:lpstr>4.                      COLLECTION CARE </vt:lpstr>
      <vt:lpstr>5.  RECORDS MANAGEMENT (1)  </vt:lpstr>
      <vt:lpstr>PowerPoint Presentation</vt:lpstr>
      <vt:lpstr>6.                DISASTER MANAGEMENT PLAN</vt:lpstr>
      <vt:lpstr>7. NATIONAL ORAL HISTORY PROGRAMME</vt:lpstr>
      <vt:lpstr>7. NATIONAL ORAL HISTORY PROGRAMME (Cont.)</vt:lpstr>
      <vt:lpstr>8. Annual national Archives awareness week 2022</vt:lpstr>
      <vt:lpstr>9. PRESIDENTIAL EMPLOYMENT STIMULUS PACKAGE –   DIGITISATION OR ARCHIVAL RECORDS</vt:lpstr>
      <vt:lpstr>10. CAPITAL WORKS PROJECTS: NARSSA BUILDING</vt:lpstr>
      <vt:lpstr>11. PROVINCES</vt:lpstr>
      <vt:lpstr>PROVINCES CONT…..</vt:lpstr>
      <vt:lpstr>Limpopo</vt:lpstr>
      <vt:lpstr>PROVINCES CONT…………….  </vt:lpstr>
      <vt:lpstr>PowerPoint Presentation</vt:lpstr>
      <vt:lpstr>PowerPoint Presentation</vt:lpstr>
      <vt:lpstr>12.   KEY CHALLENGES </vt:lpstr>
      <vt:lpstr>13.  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dc:creator>
  <cp:lastModifiedBy>Owethu Angela K Sebolao</cp:lastModifiedBy>
  <cp:revision>237</cp:revision>
  <cp:lastPrinted>2020-09-15T11:16:45Z</cp:lastPrinted>
  <dcterms:created xsi:type="dcterms:W3CDTF">2013-11-12T11:39:42Z</dcterms:created>
  <dcterms:modified xsi:type="dcterms:W3CDTF">2025-05-19T20:03:26Z</dcterms:modified>
</cp:coreProperties>
</file>